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8" r:id="rId4"/>
  </p:sldMasterIdLst>
  <p:notesMasterIdLst>
    <p:notesMasterId r:id="rId15"/>
  </p:notesMasterIdLst>
  <p:sldIdLst>
    <p:sldId id="293" r:id="rId5"/>
    <p:sldId id="297" r:id="rId6"/>
    <p:sldId id="298" r:id="rId7"/>
    <p:sldId id="307" r:id="rId8"/>
    <p:sldId id="309" r:id="rId9"/>
    <p:sldId id="308" r:id="rId10"/>
    <p:sldId id="313" r:id="rId11"/>
    <p:sldId id="311" r:id="rId12"/>
    <p:sldId id="314" r:id="rId13"/>
    <p:sldId id="315" r:id="rId14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25F347"/>
    <a:srgbClr val="ECE334"/>
    <a:srgbClr val="C4F709"/>
    <a:srgbClr val="0636D0"/>
    <a:srgbClr val="07CF3B"/>
    <a:srgbClr val="0666D0"/>
    <a:srgbClr val="089CA3"/>
    <a:srgbClr val="00CC00"/>
    <a:srgbClr val="A8F52B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5C22544A-7EE6-4342-B048-85BDC9FD1C3A}" styleName="Medium Style 2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crgbClr r="0" g="0" b="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600" autoAdjust="0"/>
    <p:restoredTop sz="91830" autoAdjust="0"/>
  </p:normalViewPr>
  <p:slideViewPr>
    <p:cSldViewPr>
      <p:cViewPr>
        <p:scale>
          <a:sx n="73" d="100"/>
          <a:sy n="73" d="100"/>
        </p:scale>
        <p:origin x="-1116" y="-6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ru-RU" sz="1200"/>
            </a:lvl1pPr>
            <a:extLst/>
          </a:lstStyle>
          <a:p>
            <a:fld id="{C238408C-6839-46EE-8131-EDA75C487F2E}" type="datetimeFigureOut">
              <a:rPr/>
              <a:pPr/>
              <a:t>10/5/2008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ru-RU"/>
              <a:t>Образцы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ru-RU" sz="1200"/>
            </a:lvl1pPr>
            <a:extLst/>
          </a:lstStyle>
          <a:p>
            <a:fld id="{87D77045-401A-4D5E-BFE3-54C21A8A6634}" type="slidenum">
              <a:rPr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lang="ru-RU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53DA-8BF4-4869-96FE-9BCF43372D46}" type="datetimeFigureOut">
              <a:rPr lang="ru-RU" smtClean="0"/>
              <a:pPr/>
              <a:t>03.04.2011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53DF-4216-466D-99A7-94400E6C2A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16DF-213E-421B-92D3-C068DBB023D6}" type="datetimeFigureOut">
              <a:rPr lang="ru-RU" smtClean="0">
                <a:solidFill>
                  <a:schemeClr val="tx2"/>
                </a:solidFill>
              </a:rPr>
              <a:pPr/>
              <a:t>03.04.2011</a:t>
            </a:fld>
            <a:endParaRPr lang="ru-RU" sz="1100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72AC53DF-4216-466D-99A7-94400E6C2A25}" type="slidenum">
              <a:rPr lang="ru-RU" sz="1200" smtClean="0">
                <a:solidFill>
                  <a:schemeClr val="tx2"/>
                </a:solidFill>
              </a:rPr>
              <a:pPr algn="l"/>
              <a:t>‹#›</a:t>
            </a:fld>
            <a:endParaRPr lang="ru-RU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16DF-213E-421B-92D3-C068DBB023D6}" type="datetimeFigureOut">
              <a:rPr lang="ru-RU" smtClean="0">
                <a:solidFill>
                  <a:schemeClr val="tx2"/>
                </a:solidFill>
              </a:rPr>
              <a:pPr/>
              <a:t>03.04.2011</a:t>
            </a:fld>
            <a:endParaRPr lang="ru-RU" sz="1100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72AC53DF-4216-466D-99A7-94400E6C2A25}" type="slidenum">
              <a:rPr lang="ru-RU" sz="1200" smtClean="0">
                <a:solidFill>
                  <a:schemeClr val="tx2"/>
                </a:solidFill>
              </a:rPr>
              <a:pPr algn="l"/>
              <a:t>‹#›</a:t>
            </a:fld>
            <a:endParaRPr lang="ru-RU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16DF-213E-421B-92D3-C068DBB023D6}" type="datetimeFigureOut">
              <a:rPr lang="ru-RU" smtClean="0">
                <a:solidFill>
                  <a:schemeClr val="tx2"/>
                </a:solidFill>
              </a:rPr>
              <a:pPr/>
              <a:t>03.04.2011</a:t>
            </a:fld>
            <a:endParaRPr lang="ru-RU" sz="1100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72AC53DF-4216-466D-99A7-94400E6C2A25}" type="slidenum">
              <a:rPr lang="ru-RU" sz="1200" smtClean="0">
                <a:solidFill>
                  <a:schemeClr val="tx2"/>
                </a:solidFill>
              </a:rPr>
              <a:pPr algn="l"/>
              <a:t>‹#›</a:t>
            </a:fld>
            <a:endParaRPr lang="ru-RU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ED3D3-6235-4F4C-B439-DF277FB555A7}" type="datetimeFigureOut">
              <a:rPr lang="ru-RU" smtClean="0"/>
              <a:pPr/>
              <a:t>03.04.2011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F1E3E-4B2F-4895-B65E-28B2E64F39F6}" type="datetimeFigureOut">
              <a:rPr lang="ru-RU" smtClean="0"/>
              <a:pPr/>
              <a:t>03.04.2011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85435-8225-4333-BFFA-0096413F0D76}" type="datetimeFigureOut">
              <a:rPr lang="ru-RU" smtClean="0"/>
              <a:pPr/>
              <a:t>03.04.2011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C494-2A87-468C-A21B-CB14FB9ABB00}" type="datetimeFigureOut">
              <a:rPr lang="ru-RU" smtClean="0"/>
              <a:pPr/>
              <a:t>03.04.2011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16DF-213E-421B-92D3-C068DBB023D6}" type="datetimeFigureOut">
              <a:rPr lang="ru-RU" smtClean="0">
                <a:solidFill>
                  <a:schemeClr val="tx2"/>
                </a:solidFill>
              </a:rPr>
              <a:pPr/>
              <a:t>03.04.2011</a:t>
            </a:fld>
            <a:endParaRPr lang="ru-RU" sz="1100">
              <a:solidFill>
                <a:schemeClr val="tx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72AC53DF-4216-466D-99A7-94400E6C2A25}" type="slidenum">
              <a:rPr lang="ru-RU" sz="1200" smtClean="0">
                <a:solidFill>
                  <a:schemeClr val="tx2"/>
                </a:solidFill>
              </a:rPr>
              <a:pPr algn="l"/>
              <a:t>‹#›</a:t>
            </a:fld>
            <a:endParaRPr lang="ru-RU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16DF-213E-421B-92D3-C068DBB023D6}" type="datetimeFigureOut">
              <a:rPr lang="ru-RU" smtClean="0">
                <a:solidFill>
                  <a:schemeClr val="tx2"/>
                </a:solidFill>
              </a:rPr>
              <a:pPr/>
              <a:t>03.04.2011</a:t>
            </a:fld>
            <a:endParaRPr lang="ru-RU" sz="1100">
              <a:solidFill>
                <a:schemeClr val="tx2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72AC53DF-4216-466D-99A7-94400E6C2A25}" type="slidenum">
              <a:rPr lang="ru-RU" sz="1200" smtClean="0">
                <a:solidFill>
                  <a:schemeClr val="tx2"/>
                </a:solidFill>
              </a:rPr>
              <a:pPr algn="l"/>
              <a:t>‹#›</a:t>
            </a:fld>
            <a:endParaRPr lang="ru-RU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20EC5-AC53-4169-941E-EDF10CD23748}" type="datetimeFigureOut">
              <a:rPr lang="ru-RU" smtClean="0"/>
              <a:pPr/>
              <a:t>03.04.2011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AD93096-5B34-4342-9326-69289CEAE4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D3816DF-213E-421B-92D3-C068DBB023D6}" type="datetimeFigureOut">
              <a:rPr lang="ru-RU" smtClean="0">
                <a:solidFill>
                  <a:schemeClr val="tx2"/>
                </a:solidFill>
              </a:rPr>
              <a:pPr/>
              <a:t>03.04.2011</a:t>
            </a:fld>
            <a:endParaRPr lang="ru-RU" sz="1100">
              <a:solidFill>
                <a:schemeClr val="tx2"/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/>
            <a:fld id="{72AC53DF-4216-466D-99A7-94400E6C2A25}" type="slidenum">
              <a:rPr lang="ru-RU" sz="1200" smtClean="0">
                <a:solidFill>
                  <a:schemeClr val="tx2"/>
                </a:solidFill>
              </a:rPr>
              <a:pPr algn="l"/>
              <a:t>‹#›</a:t>
            </a:fld>
            <a:endParaRPr lang="ru-RU" sz="1200">
              <a:solidFill>
                <a:schemeClr val="tx2"/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jpeg"/><Relationship Id="rId3" Type="http://schemas.openxmlformats.org/officeDocument/2006/relationships/image" Target="../media/image26.jpeg"/><Relationship Id="rId7" Type="http://schemas.openxmlformats.org/officeDocument/2006/relationships/image" Target="../media/image30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jpeg"/><Relationship Id="rId11" Type="http://schemas.openxmlformats.org/officeDocument/2006/relationships/image" Target="../media/image34.jpeg"/><Relationship Id="rId5" Type="http://schemas.openxmlformats.org/officeDocument/2006/relationships/image" Target="../media/image28.jpeg"/><Relationship Id="rId10" Type="http://schemas.openxmlformats.org/officeDocument/2006/relationships/image" Target="../media/image33.jpeg"/><Relationship Id="rId4" Type="http://schemas.openxmlformats.org/officeDocument/2006/relationships/image" Target="../media/image27.jpeg"/><Relationship Id="rId9" Type="http://schemas.openxmlformats.org/officeDocument/2006/relationships/image" Target="../media/image3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6.jpeg"/><Relationship Id="rId4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500034" y="500042"/>
            <a:ext cx="8643966" cy="1285884"/>
          </a:xfrm>
          <a:prstGeom prst="rect">
            <a:avLst/>
          </a:prstGeom>
          <a:solidFill>
            <a:srgbClr val="39BFE9">
              <a:alpha val="3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286644" y="0"/>
            <a:ext cx="1143008" cy="6858000"/>
          </a:xfrm>
          <a:prstGeom prst="rect">
            <a:avLst/>
          </a:prstGeom>
          <a:solidFill>
            <a:srgbClr val="A8F52B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143372" y="2786058"/>
            <a:ext cx="435771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Космонавтика</a:t>
            </a:r>
            <a:r>
              <a:rPr lang="ru-RU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 — процесс исследования космического пространства при помощи автоматических и пилотируемых космических аппаратов, а также сами полёты в космическом пространстве.</a:t>
            </a:r>
            <a:endParaRPr lang="ru-RU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16200000" flipH="1">
            <a:off x="5429268" y="2786070"/>
            <a:ext cx="564357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5322111" y="3250417"/>
            <a:ext cx="6500834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28596" y="785794"/>
            <a:ext cx="8286776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«На пыльных дорожках далёких планет </a:t>
            </a:r>
          </a:p>
          <a:p>
            <a:r>
              <a:rPr lang="ru-RU" sz="2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останутся наши следы…..»</a:t>
            </a:r>
            <a:endParaRPr lang="ru-RU" sz="28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4571968" y="1928802"/>
            <a:ext cx="4572032" cy="428627"/>
          </a:xfrm>
          <a:prstGeom prst="rect">
            <a:avLst/>
          </a:prstGeom>
        </p:spPr>
        <p:txBody>
          <a:bodyPr vert="horz" lIns="45720" tIns="45720" rIns="45720" bIns="4572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Космонавтика: вчера, сегодня и завтра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17" name="Рисунок 16" descr="skafand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224" y="1822319"/>
            <a:ext cx="3071834" cy="4636730"/>
          </a:xfrm>
          <a:prstGeom prst="rect">
            <a:avLst/>
          </a:prstGeom>
        </p:spPr>
      </p:pic>
      <p:sp>
        <p:nvSpPr>
          <p:cNvPr id="18" name="Рамка 17"/>
          <p:cNvSpPr/>
          <p:nvPr/>
        </p:nvSpPr>
        <p:spPr>
          <a:xfrm rot="21318957">
            <a:off x="784649" y="1886900"/>
            <a:ext cx="3359910" cy="4618255"/>
          </a:xfrm>
          <a:prstGeom prst="frame">
            <a:avLst>
              <a:gd name="adj1" fmla="val 2358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715140" y="6072206"/>
            <a:ext cx="16541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Номер : 11f118 .</a:t>
            </a:r>
          </a:p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Десяточка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S80026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71736" y="1643050"/>
            <a:ext cx="3500462" cy="2625348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 rot="387862">
            <a:off x="4643438" y="4643446"/>
            <a:ext cx="1785950" cy="214314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Рисунок 13" descr="S800264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57752" y="4786322"/>
            <a:ext cx="1343027" cy="193589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C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7" name="Рамка 16"/>
          <p:cNvSpPr/>
          <p:nvPr/>
        </p:nvSpPr>
        <p:spPr>
          <a:xfrm>
            <a:off x="2500298" y="1500174"/>
            <a:ext cx="3643338" cy="2928958"/>
          </a:xfrm>
          <a:prstGeom prst="frame">
            <a:avLst>
              <a:gd name="adj1" fmla="val 1560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Рамка 17"/>
          <p:cNvSpPr/>
          <p:nvPr/>
        </p:nvSpPr>
        <p:spPr>
          <a:xfrm>
            <a:off x="2643174" y="1643050"/>
            <a:ext cx="3357586" cy="2571768"/>
          </a:xfrm>
          <a:prstGeom prst="frame">
            <a:avLst>
              <a:gd name="adj1" fmla="val 1537"/>
            </a:avLst>
          </a:prstGeom>
          <a:solidFill>
            <a:srgbClr val="ECE3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14282" y="1428736"/>
            <a:ext cx="2214578" cy="150019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 descr="S800262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1181101">
            <a:off x="431140" y="1611008"/>
            <a:ext cx="1905008" cy="1333506"/>
          </a:xfrm>
          <a:prstGeom prst="rect">
            <a:avLst/>
          </a:prstGeom>
        </p:spPr>
      </p:pic>
      <p:sp>
        <p:nvSpPr>
          <p:cNvPr id="21" name="Прямоугольник 20"/>
          <p:cNvSpPr/>
          <p:nvPr/>
        </p:nvSpPr>
        <p:spPr>
          <a:xfrm>
            <a:off x="500034" y="3286124"/>
            <a:ext cx="1643074" cy="85725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Рисунок 14" descr="S8002628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1356498">
            <a:off x="565939" y="3182709"/>
            <a:ext cx="1524000" cy="1019175"/>
          </a:xfrm>
          <a:prstGeom prst="rect">
            <a:avLst/>
          </a:prstGeom>
        </p:spPr>
      </p:pic>
      <p:sp>
        <p:nvSpPr>
          <p:cNvPr id="22" name="Прямоугольник 21"/>
          <p:cNvSpPr/>
          <p:nvPr/>
        </p:nvSpPr>
        <p:spPr>
          <a:xfrm>
            <a:off x="6429388" y="1142984"/>
            <a:ext cx="2357454" cy="1357322"/>
          </a:xfrm>
          <a:prstGeom prst="rect">
            <a:avLst/>
          </a:prstGeom>
          <a:solidFill>
            <a:srgbClr val="C4F7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 descr="S8002627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20698306">
            <a:off x="6575049" y="1104625"/>
            <a:ext cx="2092799" cy="1399559"/>
          </a:xfrm>
          <a:prstGeom prst="rect">
            <a:avLst/>
          </a:prstGeom>
        </p:spPr>
      </p:pic>
      <p:sp>
        <p:nvSpPr>
          <p:cNvPr id="23" name="Прямоугольник 22"/>
          <p:cNvSpPr/>
          <p:nvPr/>
        </p:nvSpPr>
        <p:spPr>
          <a:xfrm>
            <a:off x="6715140" y="3071810"/>
            <a:ext cx="2286016" cy="121444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 descr="S8002619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000892" y="3000372"/>
            <a:ext cx="1790704" cy="1343028"/>
          </a:xfrm>
          <a:prstGeom prst="rect">
            <a:avLst/>
          </a:prstGeom>
        </p:spPr>
      </p:pic>
      <p:sp>
        <p:nvSpPr>
          <p:cNvPr id="24" name="Прямоугольник 23"/>
          <p:cNvSpPr/>
          <p:nvPr/>
        </p:nvSpPr>
        <p:spPr>
          <a:xfrm>
            <a:off x="6786578" y="4786322"/>
            <a:ext cx="2214578" cy="1785950"/>
          </a:xfrm>
          <a:prstGeom prst="rect">
            <a:avLst/>
          </a:prstGeom>
          <a:solidFill>
            <a:srgbClr val="ECE3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 descr="S8002637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 rot="20408416">
            <a:off x="6864762" y="4806966"/>
            <a:ext cx="2076456" cy="1557342"/>
          </a:xfrm>
          <a:prstGeom prst="rect">
            <a:avLst/>
          </a:prstGeom>
        </p:spPr>
      </p:pic>
      <p:sp>
        <p:nvSpPr>
          <p:cNvPr id="25" name="Прямоугольник 24"/>
          <p:cNvSpPr/>
          <p:nvPr/>
        </p:nvSpPr>
        <p:spPr>
          <a:xfrm>
            <a:off x="285720" y="4357694"/>
            <a:ext cx="928694" cy="2500306"/>
          </a:xfrm>
          <a:prstGeom prst="rect">
            <a:avLst/>
          </a:prstGeom>
          <a:solidFill>
            <a:srgbClr val="25F347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0" y="5786454"/>
            <a:ext cx="3428992" cy="714380"/>
          </a:xfrm>
          <a:prstGeom prst="rect">
            <a:avLst/>
          </a:prstGeom>
          <a:solidFill>
            <a:srgbClr val="FFFF00">
              <a:alpha val="3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 descr="S8002621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 rot="3922971">
            <a:off x="1406282" y="5396176"/>
            <a:ext cx="1524000" cy="1085850"/>
          </a:xfrm>
          <a:prstGeom prst="rect">
            <a:avLst/>
          </a:prstGeom>
        </p:spPr>
      </p:pic>
      <p:pic>
        <p:nvPicPr>
          <p:cNvPr id="9" name="Рисунок 8" descr="S8002618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214282" y="4500570"/>
            <a:ext cx="1085850" cy="1524000"/>
          </a:xfrm>
          <a:prstGeom prst="rect">
            <a:avLst/>
          </a:prstGeom>
        </p:spPr>
      </p:pic>
      <p:sp>
        <p:nvSpPr>
          <p:cNvPr id="27" name="Прямоугольник 26"/>
          <p:cNvSpPr/>
          <p:nvPr/>
        </p:nvSpPr>
        <p:spPr>
          <a:xfrm>
            <a:off x="2714612" y="4786322"/>
            <a:ext cx="1785950" cy="114300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S8002629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 rot="665495">
            <a:off x="2738178" y="4806377"/>
            <a:ext cx="1806801" cy="1163128"/>
          </a:xfrm>
          <a:prstGeom prst="rect">
            <a:avLst/>
          </a:prstGeom>
        </p:spPr>
      </p:pic>
      <p:sp>
        <p:nvSpPr>
          <p:cNvPr id="28" name="Рамка 27"/>
          <p:cNvSpPr/>
          <p:nvPr/>
        </p:nvSpPr>
        <p:spPr>
          <a:xfrm rot="3979139">
            <a:off x="1354392" y="5269887"/>
            <a:ext cx="1500198" cy="1285884"/>
          </a:xfrm>
          <a:prstGeom prst="frame">
            <a:avLst>
              <a:gd name="adj1" fmla="val 1767"/>
            </a:avLst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14282" y="0"/>
            <a:ext cx="864399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12 апреля в нашей школе пройдет  празднование 50-летия дня космонавтики.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Мы , команда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“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Десяточка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”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, будем представлять данную презентацию на классных часах.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Так же в школе пройдут конкурсы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“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Колесо истории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”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“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Знаешь ли ты?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”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, викторины, а так же конкурс рисунков в младших классах.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57290" y="4357694"/>
            <a:ext cx="66450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Работы  учащихся нашей школы на тему 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Космос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”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85720" y="214290"/>
            <a:ext cx="45137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Важнейшие этапы освоения космоса.</a:t>
            </a:r>
            <a:endParaRPr lang="ru-RU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71802" y="785794"/>
            <a:ext cx="578647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B050"/>
                </a:solidFill>
              </a:rPr>
              <a:t>4 октября 1957 — запущен первый искусственный спутник Земли Спутник-1.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3 ноября 1957 — запущен второй искусственный спутник Земли Спутник-2 впервые выведший в космос живое существо — собаку Лайку.</a:t>
            </a:r>
            <a:r>
              <a:rPr lang="ru-RU" sz="1400" dirty="0" smtClean="0">
                <a:solidFill>
                  <a:srgbClr val="00B050"/>
                </a:solidFill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B050"/>
                </a:solidFill>
              </a:rPr>
              <a:t>19 августа 1960 — совершён первый в истории орбитальный полёт в космос живых существ с успешным возвращением на Землю. На корабле «Спутник-5» орбитальный полёт совершили собаки Белка и Стрелка.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12 апреля 1961 — совершён первый полёт человека в космос (Ю. Гагарин) на корабле Восток-1.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B050"/>
                </a:solidFill>
              </a:rPr>
              <a:t>16 июня 1963 — совершён первый в мире полёт в космос женщины-космонавта (Валентина Терешкова) на космическом корабле Восток-6.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18 марта 1965 — совершён первый в истории выход человека в открытый космос. Космонавт Алексей Леонов совершил выход в открытый космос из корабля Восход-2. 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B050"/>
                </a:solidFill>
              </a:rPr>
              <a:t>3 апреля 1966 — станция «Луна-10» стала первым искусственным спутником Луны.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3 марта 1972 — запуск первого аппарата, покинувшего впоследствии пределы Солнечной системы: Пионер-10.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B050"/>
                </a:solidFill>
              </a:rPr>
              <a:t>29 декабря 1987 — впервые космонавт Ю.В. Романенко осуществил полёт продолжительностью 326 суток.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20 ноября 1998 — запуск первого блока Международной космической станции.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B050"/>
                </a:solidFill>
              </a:rPr>
              <a:t>В дальнейшем начались исследования планет.</a:t>
            </a:r>
          </a:p>
        </p:txBody>
      </p:sp>
      <p:pic>
        <p:nvPicPr>
          <p:cNvPr id="14" name="Рисунок 13" descr="laik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43042" y="714356"/>
            <a:ext cx="1403988" cy="1052991"/>
          </a:xfrm>
          <a:prstGeom prst="rect">
            <a:avLst/>
          </a:prstGeom>
        </p:spPr>
      </p:pic>
      <p:pic>
        <p:nvPicPr>
          <p:cNvPr id="15" name="Рисунок 14" descr="kos2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5143512"/>
            <a:ext cx="1114425" cy="1524000"/>
          </a:xfrm>
          <a:prstGeom prst="rect">
            <a:avLst/>
          </a:prstGeom>
        </p:spPr>
      </p:pic>
      <p:pic>
        <p:nvPicPr>
          <p:cNvPr id="16" name="Рисунок 15" descr="wapos_ru_42504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4282" y="3357562"/>
            <a:ext cx="1285875" cy="1524000"/>
          </a:xfrm>
          <a:prstGeom prst="rect">
            <a:avLst/>
          </a:prstGeom>
        </p:spPr>
      </p:pic>
      <p:pic>
        <p:nvPicPr>
          <p:cNvPr id="17" name="Рисунок 16" descr="134897435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643043" y="4143380"/>
            <a:ext cx="1428760" cy="1166810"/>
          </a:xfrm>
          <a:prstGeom prst="rect">
            <a:avLst/>
          </a:prstGeom>
        </p:spPr>
      </p:pic>
      <p:pic>
        <p:nvPicPr>
          <p:cNvPr id="19" name="Рисунок 18" descr="picturпорпо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643042" y="2285992"/>
            <a:ext cx="1463040" cy="1097280"/>
          </a:xfrm>
          <a:prstGeom prst="rect">
            <a:avLst/>
          </a:prstGeom>
        </p:spPr>
      </p:pic>
      <p:pic>
        <p:nvPicPr>
          <p:cNvPr id="20" name="Рисунок 19" descr="acts_2008_leo_fullview_1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5400000">
            <a:off x="95220" y="1476360"/>
            <a:ext cx="1524000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720" y="285728"/>
            <a:ext cx="49292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Изучение Луны.</a:t>
            </a:r>
            <a:endParaRPr lang="ru-RU" sz="2800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1000108"/>
            <a:ext cx="835824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В 1959 году появилась автоматическая межпланетная станция Луна-1. следующие станции сфотографировали поверхность луны в 1966 году станция Луна-9 осуществила посадку в Океане Бурь   Американская программа «Аполлон» позволила в 1969 году вступить на поверхность Луны первым людям: </a:t>
            </a:r>
            <a:r>
              <a:rPr lang="ru-RU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Армстронгу</a:t>
            </a:r>
            <a:r>
              <a:rPr lang="ru-RU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ru-RU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Олдрину</a:t>
            </a:r>
            <a:r>
              <a:rPr lang="ru-RU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ru-RU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В 1970 году на Луне появился самоходный аппарат Луноход-1. </a:t>
            </a:r>
          </a:p>
          <a:p>
            <a:r>
              <a:rPr lang="ru-RU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В 1972 году Луна-20 взяла образцы грунта.</a:t>
            </a:r>
            <a:endParaRPr lang="ru-RU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post-108-123114507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3357562"/>
            <a:ext cx="3929090" cy="3089694"/>
          </a:xfrm>
          <a:prstGeom prst="rect">
            <a:avLst/>
          </a:prstGeom>
        </p:spPr>
      </p:pic>
      <p:pic>
        <p:nvPicPr>
          <p:cNvPr id="7" name="Рисунок 6" descr="apollo11_1357945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4876" y="3357562"/>
            <a:ext cx="4071966" cy="305595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0" y="357166"/>
            <a:ext cx="9144000" cy="642942"/>
          </a:xfrm>
          <a:prstGeom prst="rect">
            <a:avLst/>
          </a:prstGeom>
          <a:solidFill>
            <a:srgbClr val="0666D0">
              <a:alpha val="2392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8215338" y="0"/>
            <a:ext cx="285752" cy="6858000"/>
          </a:xfrm>
          <a:prstGeom prst="rect">
            <a:avLst/>
          </a:prstGeom>
          <a:solidFill>
            <a:srgbClr val="07CF3B">
              <a:alpha val="2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 flipH="1">
            <a:off x="0" y="714356"/>
            <a:ext cx="9144000" cy="1588"/>
          </a:xfrm>
          <a:prstGeom prst="line">
            <a:avLst/>
          </a:prstGeom>
          <a:ln w="19050">
            <a:solidFill>
              <a:srgbClr val="0636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2844" y="785794"/>
            <a:ext cx="478634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Меркурий изучен слабо. К нему был послан лишь один космический аппарат "Маринер-10", который, пролетая мимо него в 1974-75 гг., сделал фотографии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1643050"/>
            <a:ext cx="54292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 1967 станция «Венера-4» совершила плавный спуск в атмосферах планеты и впервые передала по радио данные о физических свойствах атмосферы.</a:t>
            </a:r>
          </a:p>
          <a:p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«Венера-7» совершила мягкую посадку на поверхность планеты «Венеры-9 и 10» стали искусственными спутниками планеты.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Венера-9" впервые передала на землю фото, демонстрирующее венерианский пейзаж. </a:t>
            </a:r>
          </a:p>
          <a:p>
            <a:endParaRPr lang="ru-RU" sz="1400" dirty="0" smtClean="0"/>
          </a:p>
          <a:p>
            <a:endParaRPr lang="ru-RU" dirty="0" smtClean="0"/>
          </a:p>
        </p:txBody>
      </p:sp>
      <p:sp>
        <p:nvSpPr>
          <p:cNvPr id="10" name="Прямоугольник 9"/>
          <p:cNvSpPr/>
          <p:nvPr/>
        </p:nvSpPr>
        <p:spPr>
          <a:xfrm>
            <a:off x="142844" y="3714752"/>
            <a:ext cx="5429256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 настоящее время Марс представляется наиболее интересной для изучения планетой Солнечной системы. Для изучения Марса направлялось довольно большое число космических аппаратов. Первый космический аппарат, пролетевший вблизи Марса в 1965 г., был "Маринер-4", а первыми аппаратами, осуществившими посадку на поверхность Марса, был "Марс-2" и "Марс-3" в 1971 г. От станции «Марс-2» была отделена капсула, доставившая на поверхность Марса вымпел с изображением герба СССР.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Наиболее же значительными экспедициями последнего времени стали две американские экспедиции. Это позволило детально исследовать микрорельеф поверхности Марса и передать на Землю много высококачественных снимков.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Рисунок 10" descr="pathfi_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72198" y="4357694"/>
            <a:ext cx="2092524" cy="2105684"/>
          </a:xfrm>
          <a:prstGeom prst="rect">
            <a:avLst/>
          </a:prstGeom>
        </p:spPr>
      </p:pic>
      <p:pic>
        <p:nvPicPr>
          <p:cNvPr id="12" name="Рисунок 11" descr="rada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00760" y="2428868"/>
            <a:ext cx="2143120" cy="1714496"/>
          </a:xfrm>
          <a:prstGeom prst="rect">
            <a:avLst/>
          </a:prstGeom>
        </p:spPr>
      </p:pic>
      <p:pic>
        <p:nvPicPr>
          <p:cNvPr id="13" name="Рисунок 12" descr="220px-Mariner10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29322" y="571480"/>
            <a:ext cx="2143140" cy="1607356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7072330" y="0"/>
            <a:ext cx="1000132" cy="7072338"/>
          </a:xfrm>
          <a:prstGeom prst="rect">
            <a:avLst/>
          </a:prstGeom>
          <a:solidFill>
            <a:srgbClr val="C4F709">
              <a:alpha val="1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0" y="214290"/>
            <a:ext cx="9144000" cy="1143008"/>
          </a:xfrm>
          <a:prstGeom prst="rect">
            <a:avLst/>
          </a:prstGeom>
          <a:solidFill>
            <a:srgbClr val="0636D0">
              <a:alpha val="1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42844" y="214290"/>
            <a:ext cx="7286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CC00"/>
                </a:solidFill>
              </a:rPr>
              <a:t>Планеты земной группы: Меркурий, Венера, Марс.</a:t>
            </a:r>
            <a:endParaRPr lang="ru-RU" sz="2000" dirty="0">
              <a:solidFill>
                <a:srgbClr val="00CC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14414" y="142852"/>
            <a:ext cx="6643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 smtClean="0">
                <a:solidFill>
                  <a:schemeClr val="accent3">
                    <a:lumMod val="75000"/>
                  </a:schemeClr>
                </a:solidFill>
              </a:rPr>
              <a:t>Изучение планет-гигантов: Юпитер, Сатурн, Уран, Нептун.</a:t>
            </a:r>
            <a:endParaRPr lang="ru-RU" u="sng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785794"/>
            <a:ext cx="371477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Окрестности Юпитера посетили несколько космических аппаратов. Первым из них был американский "Пионер-10" в 1973 г. Пролетавшие мимо Юпитера в 1979 г. "Вояджер-1" и "Вояджер-2" обнаружили наличие у Юпитера колец, подобных кольцам Сатурна, но всё же значительно более тонких. Космический аппарат "Галилео" целых восемь лет находился на орбите Юпитера - с 1995 по 2003 год. С борта "Галилео" был впервые направлен к Юпитеру спускаемый аппарат, который измерил температуру и давление в верхних слоях атмосферы. Космический аппарат "</a:t>
            </a:r>
            <a:r>
              <a:rPr lang="ru-RU" sz="1400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Кассини</a:t>
            </a: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", пролетавший мимо Юпитера в 2000 году, сделал наиболее детальные снимки Юпитера.</a:t>
            </a:r>
            <a:endParaRPr lang="ru-RU" sz="14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57620" y="785794"/>
            <a:ext cx="2714644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Сатурн изучали в ходе экспедиций запущенных НАСА космических аппаратов, первым из которых поблизости от Сатурна пролетел "Пионер-11", а впоследствии снимки Сатурна и его спутников были сделаны "Вояджерами". Наиболее значительные результаты последнего времени были получены в ходе экспедиции космического аппарата "</a:t>
            </a:r>
            <a:r>
              <a:rPr lang="ru-RU" sz="1400" dirty="0" err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Кассини</a:t>
            </a: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", который достиг окрестностей Сатурна в 2004 г. и до сих пор находится </a:t>
            </a:r>
            <a:r>
              <a:rPr lang="ru-RU" sz="1400" dirty="0" err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находится</a:t>
            </a: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на его орбите.</a:t>
            </a:r>
            <a:endParaRPr lang="ru-RU" sz="1400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86578" y="2357430"/>
            <a:ext cx="185738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Окрестности Урана и Нептуна посетил пока только один космический аппарат, "Вояджер-2«. Он, в частности, подтвердил существование у Нептуна колец, подобных кольцам других планет-гигантов</a:t>
            </a:r>
            <a:endParaRPr lang="ru-RU" sz="1400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Рисунок 13" descr="flashbackt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43702" y="5143512"/>
            <a:ext cx="2036882" cy="13239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Рисунок 14" descr="uranus_3d_space_screensaver_2659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43702" y="660777"/>
            <a:ext cx="2000264" cy="15001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" name="Рисунок 15" descr="300px-Voyage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1472" y="4786322"/>
            <a:ext cx="2357454" cy="18417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" name="Рисунок 16" descr="134897435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714744" y="4714884"/>
            <a:ext cx="2357454" cy="17680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8" name="Прямоугольник 17"/>
          <p:cNvSpPr/>
          <p:nvPr/>
        </p:nvSpPr>
        <p:spPr>
          <a:xfrm>
            <a:off x="8643966" y="0"/>
            <a:ext cx="142876" cy="6858000"/>
          </a:xfrm>
          <a:prstGeom prst="rect">
            <a:avLst/>
          </a:prstGeom>
          <a:solidFill>
            <a:srgbClr val="089CA3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2285984" y="571480"/>
            <a:ext cx="6858016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14290"/>
            <a:ext cx="5715040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Сегодня</a:t>
            </a:r>
          </a:p>
          <a:p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0636D0"/>
                </a:solidFill>
                <a:latin typeface="Arial" pitchFamily="34" charset="0"/>
                <a:cs typeface="Arial" pitchFamily="34" charset="0"/>
              </a:rPr>
              <a:t>Аппарат «</a:t>
            </a:r>
            <a:r>
              <a:rPr lang="ru-RU" dirty="0" err="1" smtClean="0">
                <a:solidFill>
                  <a:srgbClr val="0636D0"/>
                </a:solidFill>
                <a:latin typeface="Arial" pitchFamily="34" charset="0"/>
                <a:cs typeface="Arial" pitchFamily="34" charset="0"/>
              </a:rPr>
              <a:t>Месенджер</a:t>
            </a:r>
            <a:r>
              <a:rPr lang="ru-RU" dirty="0" smtClean="0">
                <a:solidFill>
                  <a:srgbClr val="0636D0"/>
                </a:solidFill>
                <a:latin typeface="Arial" pitchFamily="34" charset="0"/>
                <a:cs typeface="Arial" pitchFamily="34" charset="0"/>
              </a:rPr>
              <a:t>», который был запущен полтора месяца назад, долетел до Меркурия и стал его искусственным спутником, сделал первые фотографии.</a:t>
            </a:r>
          </a:p>
          <a:p>
            <a:pPr>
              <a:buFont typeface="Arial" pitchFamily="34" charset="0"/>
              <a:buChar char="•"/>
            </a:pPr>
            <a:endParaRPr lang="ru-RU" dirty="0" smtClean="0">
              <a:solidFill>
                <a:srgbClr val="0636D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0636D0"/>
                </a:solidFill>
              </a:rPr>
              <a:t>Международная космическая станция- пилотируемая орбитальная станция, используемая как многоцелевой космический исследовательский комплекс. Там работает уже 26 экипаж.</a:t>
            </a:r>
          </a:p>
          <a:p>
            <a:pPr>
              <a:buFont typeface="Arial" pitchFamily="34" charset="0"/>
              <a:buChar char="•"/>
            </a:pPr>
            <a:endParaRPr lang="ru-RU" dirty="0" smtClean="0">
              <a:solidFill>
                <a:srgbClr val="0636D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0636D0"/>
                </a:solidFill>
                <a:latin typeface="Arial" pitchFamily="34" charset="0"/>
                <a:cs typeface="Arial" pitchFamily="34" charset="0"/>
              </a:rPr>
              <a:t>Огромное количество спутников, которые выполняют много функций. Несмотря на бурный - особенно в последнее десятилетие - рост сотовых и волоконно-оптических систем связи, они не могут составить конкуренцию спутниковым по охвату и дальности, по работе с мобильными абонентами.</a:t>
            </a:r>
          </a:p>
          <a:p>
            <a:pPr>
              <a:buFont typeface="Arial" pitchFamily="34" charset="0"/>
              <a:buChar char="•"/>
            </a:pPr>
            <a:endParaRPr lang="ru-RU" dirty="0" smtClean="0">
              <a:solidFill>
                <a:srgbClr val="0636D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0636D0"/>
                </a:solidFill>
                <a:latin typeface="Arial" pitchFamily="34" charset="0"/>
                <a:cs typeface="Arial" pitchFamily="34" charset="0"/>
              </a:rPr>
              <a:t>Впервые отправлен зонд для изучения самой дальней планеты Плутона.</a:t>
            </a:r>
          </a:p>
          <a:p>
            <a:endParaRPr lang="ru-RU" dirty="0" smtClean="0"/>
          </a:p>
        </p:txBody>
      </p:sp>
      <p:pic>
        <p:nvPicPr>
          <p:cNvPr id="3" name="Рисунок 2" descr="818925_2005122916173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86512" y="285728"/>
            <a:ext cx="2643206" cy="1875248"/>
          </a:xfrm>
          <a:prstGeom prst="rect">
            <a:avLst/>
          </a:prstGeom>
        </p:spPr>
      </p:pic>
      <p:pic>
        <p:nvPicPr>
          <p:cNvPr id="4" name="Рисунок 3" descr="beido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86512" y="4500570"/>
            <a:ext cx="2714644" cy="2143140"/>
          </a:xfrm>
          <a:prstGeom prst="rect">
            <a:avLst/>
          </a:prstGeom>
        </p:spPr>
      </p:pic>
      <p:pic>
        <p:nvPicPr>
          <p:cNvPr id="5" name="Рисунок 4" descr="489130main_iss026-s-002_med_thu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86512" y="2357430"/>
            <a:ext cx="2690826" cy="20181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785794"/>
            <a:ext cx="8501062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rgbClr val="0636D0"/>
                </a:solidFill>
                <a:latin typeface="Arial" pitchFamily="34" charset="0"/>
                <a:cs typeface="Arial" pitchFamily="34" charset="0"/>
              </a:rPr>
              <a:t>520-дневная тренировочная миссия на Марс приближается к своей середине, с экипажем из добровольцев, подготавливаемых к моделируемой "посадке" на Красную планету в следующем месяце.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rgbClr val="0636D0"/>
                </a:solidFill>
                <a:latin typeface="Arial" pitchFamily="34" charset="0"/>
                <a:cs typeface="Arial" pitchFamily="34" charset="0"/>
              </a:rPr>
              <a:t>Миссия Mars500 является совместным экспериментом России, Европейского космического агентства и Китая, и была "запущена" в июне прошлого года. Шесть ее членов экипажа в настоящее время провели более 230 дней запертыми в тренажере космического корабля в Москве.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rgbClr val="0636D0"/>
                </a:solidFill>
                <a:latin typeface="Arial" pitchFamily="34" charset="0"/>
                <a:cs typeface="Arial" pitchFamily="34" charset="0"/>
              </a:rPr>
              <a:t>Основной целью эксперимента является подготовка будущих космонавтов к суровому и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rgbClr val="0636D0"/>
                </a:solidFill>
                <a:latin typeface="Arial" pitchFamily="34" charset="0"/>
                <a:cs typeface="Arial" pitchFamily="34" charset="0"/>
              </a:rPr>
              <a:t>напряженному долгому путешествию в космосе. Настоящий полет на Марс продлится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rgbClr val="0636D0"/>
                </a:solidFill>
                <a:latin typeface="Arial" pitchFamily="34" charset="0"/>
                <a:cs typeface="Arial" pitchFamily="34" charset="0"/>
              </a:rPr>
              <a:t>около 500 дней.</a:t>
            </a:r>
          </a:p>
        </p:txBody>
      </p:sp>
      <p:pic>
        <p:nvPicPr>
          <p:cNvPr id="3" name="Рисунок 4" descr="up010337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2786058"/>
            <a:ext cx="4699122" cy="366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214282" y="214290"/>
            <a:ext cx="32805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dirty="0" smtClean="0">
                <a:solidFill>
                  <a:srgbClr val="0636D0"/>
                </a:solidFill>
                <a:latin typeface="Arial" pitchFamily="34" charset="0"/>
                <a:cs typeface="Arial" pitchFamily="34" charset="0"/>
              </a:rPr>
              <a:t>Запланированный проект.</a:t>
            </a:r>
            <a:endParaRPr lang="ru-RU" sz="2000" dirty="0">
              <a:solidFill>
                <a:srgbClr val="0636D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5286388"/>
            <a:ext cx="63579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dirty="0" smtClean="0"/>
          </a:p>
          <a:p>
            <a:r>
              <a:rPr lang="ru-RU" sz="1200" dirty="0" smtClean="0">
                <a:solidFill>
                  <a:srgbClr val="0636D0"/>
                </a:solidFill>
                <a:latin typeface="Arial" pitchFamily="34" charset="0"/>
                <a:cs typeface="Arial" pitchFamily="34" charset="0"/>
              </a:rPr>
              <a:t>Проект NASA  в 2025 г. выполнить пилотируемый полет на один из астероидов, а в 2035 г. доставить людей на орбиту вокруг Марса и возвратить их на Землю.</a:t>
            </a:r>
          </a:p>
          <a:p>
            <a:endParaRPr lang="ru-RU" sz="1200" dirty="0" smtClean="0">
              <a:solidFill>
                <a:srgbClr val="0636D0"/>
              </a:solidFill>
              <a:latin typeface="Arial" pitchFamily="34" charset="0"/>
              <a:cs typeface="Arial" pitchFamily="34" charset="0"/>
            </a:endParaRPr>
          </a:p>
          <a:p>
            <a:endParaRPr lang="ru-RU" sz="1200" dirty="0" smtClean="0">
              <a:solidFill>
                <a:srgbClr val="0636D0"/>
              </a:solidFill>
              <a:latin typeface="Arial" pitchFamily="34" charset="0"/>
              <a:cs typeface="Arial" pitchFamily="34" charset="0"/>
            </a:endParaRPr>
          </a:p>
          <a:p>
            <a:endParaRPr lang="ru-RU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285720" y="142852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Космонавтика завтра.</a:t>
            </a:r>
            <a:endParaRPr lang="ru-RU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2844" y="1785926"/>
            <a:ext cx="7143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ru-RU" sz="1200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Для изучения системы Юпитера в США готовится станция JIMO. Это будет АМС нового поколения, оснащённая электрореактивной двигательной установкой, впервые питающейся от бортового ядерного реактора. </a:t>
            </a:r>
            <a:endParaRPr lang="ru-RU" sz="1200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defRPr/>
            </a:pPr>
            <a:r>
              <a:rPr lang="ru-RU" sz="1200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Старт назначен на 2011 г.. Космический атомоход - это будущее межпланетной космонавтики, и его работа у Юпитера позволит людям разгадать ещё немало удивительных загадок семьи газового гиганта.</a:t>
            </a:r>
            <a:endParaRPr lang="ru-RU" sz="1200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2928934"/>
            <a:ext cx="6286500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200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 2015 г. планируется развернуть на орбите 26 спутников фиксированной связи и вещания и 12 КА подвижной персональной связи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3500438"/>
            <a:ext cx="6286500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20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В период 2016-2025 годы планируется завершить эксплуатацию МКС и начать создание новой пилотируемой орбитальной инфраструктуры, основным ядром которой должна стать отечественная высокоширотная многоцелевая пилотируемая космическая станция.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42844" y="4357694"/>
            <a:ext cx="6500812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2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 2020 году Пекин планирует создать собственную космическую станцию.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200" dirty="0">
              <a:solidFill>
                <a:schemeClr val="accent6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После 2025-2030 годов предполагается начать подготовку и реализацию межпланетных экспедиций.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42844" y="642918"/>
            <a:ext cx="735811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rgbClr val="0636D0"/>
                </a:solidFill>
                <a:latin typeface="Arial" pitchFamily="34" charset="0"/>
                <a:cs typeface="Arial" pitchFamily="34" charset="0"/>
              </a:rPr>
              <a:t>Проект «</a:t>
            </a:r>
            <a:r>
              <a:rPr lang="ru-RU" sz="1200" dirty="0" err="1" smtClean="0">
                <a:solidFill>
                  <a:srgbClr val="0636D0"/>
                </a:solidFill>
                <a:latin typeface="Arial" pitchFamily="34" charset="0"/>
                <a:cs typeface="Arial" pitchFamily="34" charset="0"/>
              </a:rPr>
              <a:t>Радиоастрон</a:t>
            </a:r>
            <a:r>
              <a:rPr lang="ru-RU" sz="1200" dirty="0" smtClean="0">
                <a:solidFill>
                  <a:srgbClr val="0636D0"/>
                </a:solidFill>
                <a:latin typeface="Arial" pitchFamily="34" charset="0"/>
                <a:cs typeface="Arial" pitchFamily="34" charset="0"/>
              </a:rPr>
              <a:t>» предусматривает выведение на высокоэллиптическую орбиту российского радиотелескопа. Он должен образовать так называемый телескоп-интерферометр, угловое разрешение которого будет в 20 миллионов раз лучше разрешения человеческого глаза. Возможно, он решит проблему поиска внеземных цивилизаций.</a:t>
            </a:r>
          </a:p>
          <a:p>
            <a:r>
              <a:rPr lang="ru-RU" sz="1200" dirty="0" smtClean="0">
                <a:solidFill>
                  <a:srgbClr val="0636D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1200" dirty="0" err="1" smtClean="0">
                <a:solidFill>
                  <a:srgbClr val="0636D0"/>
                </a:solidFill>
                <a:latin typeface="Arial" pitchFamily="34" charset="0"/>
                <a:cs typeface="Arial" pitchFamily="34" charset="0"/>
              </a:rPr>
              <a:t>Радиоастрон</a:t>
            </a:r>
            <a:r>
              <a:rPr lang="ru-RU" sz="1200" dirty="0" smtClean="0">
                <a:solidFill>
                  <a:srgbClr val="0636D0"/>
                </a:solidFill>
                <a:latin typeface="Arial" pitchFamily="34" charset="0"/>
                <a:cs typeface="Arial" pitchFamily="34" charset="0"/>
              </a:rPr>
              <a:t>» обещают запустить в марте-апреле  2011 г.</a:t>
            </a:r>
          </a:p>
        </p:txBody>
      </p:sp>
      <p:pic>
        <p:nvPicPr>
          <p:cNvPr id="12" name="Рисунок 5" descr="1244682819_1244689184_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4071942"/>
            <a:ext cx="1928794" cy="264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landscap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72330" y="2357430"/>
            <a:ext cx="1928826" cy="158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142852"/>
            <a:ext cx="34984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bg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Будущее космонавтики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14500" y="571500"/>
            <a:ext cx="3046860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Нереализованные проекты</a:t>
            </a:r>
          </a:p>
        </p:txBody>
      </p:sp>
      <p:sp>
        <p:nvSpPr>
          <p:cNvPr id="9221" name="Rectangle 1"/>
          <p:cNvSpPr>
            <a:spLocks noChangeArrowheads="1"/>
          </p:cNvSpPr>
          <p:nvPr/>
        </p:nvSpPr>
        <p:spPr bwMode="auto">
          <a:xfrm>
            <a:off x="214282" y="5715016"/>
            <a:ext cx="8001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 typeface="Arial" charset="0"/>
              <a:buChar char="•"/>
            </a:pPr>
            <a:r>
              <a:rPr lang="ru-RU" sz="1200" dirty="0">
                <a:solidFill>
                  <a:schemeClr val="tx1">
                    <a:lumMod val="9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Разработка способов межпланетных перелетов без использования органического горючего, чтобы не быть привязанным к земным запасам нефти. Идут активные разработки и испытания ионных и плазменных </a:t>
            </a:r>
            <a:r>
              <a:rPr lang="ru-RU" sz="12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двигателей, солнечных парусников, фотонных двигателей.</a:t>
            </a:r>
            <a:endParaRPr lang="ru-RU" sz="1200" dirty="0">
              <a:solidFill>
                <a:schemeClr val="tx1">
                  <a:lumMod val="95000"/>
                </a:schemeClr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eaLnBrk="0" hangingPunct="0"/>
            <a:endParaRPr lang="ru-RU" sz="1200" dirty="0">
              <a:ea typeface="Calibri" pitchFamily="34" charset="0"/>
              <a:cs typeface="Arial" charset="0"/>
            </a:endParaRPr>
          </a:p>
        </p:txBody>
      </p:sp>
      <p:sp>
        <p:nvSpPr>
          <p:cNvPr id="9223" name="Прямоугольник 9"/>
          <p:cNvSpPr>
            <a:spLocks noChangeArrowheads="1"/>
          </p:cNvSpPr>
          <p:nvPr/>
        </p:nvSpPr>
        <p:spPr bwMode="auto">
          <a:xfrm>
            <a:off x="214282" y="928670"/>
            <a:ext cx="7143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ru-RU" sz="1200" dirty="0">
                <a:latin typeface="Arial" pitchFamily="34" charset="0"/>
                <a:cs typeface="Arial" pitchFamily="34" charset="0"/>
              </a:rPr>
              <a:t>Перенесение всех производственных предприятий в космос. Земля - дом и заповедник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. Земля создана для жизни, а может быть только для отдыха. Вынос с Земли большей части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энерго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- и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материалоемких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промышленных производств с сохранением планеты для жизни человечества. </a:t>
            </a:r>
          </a:p>
          <a:p>
            <a:r>
              <a:rPr lang="ru-RU" sz="1200" dirty="0">
                <a:latin typeface="Arial" pitchFamily="34" charset="0"/>
                <a:cs typeface="Arial" pitchFamily="34" charset="0"/>
              </a:rPr>
              <a:t>	</a:t>
            </a:r>
          </a:p>
        </p:txBody>
      </p:sp>
      <p:sp>
        <p:nvSpPr>
          <p:cNvPr id="9224" name="Прямоугольник 10"/>
          <p:cNvSpPr>
            <a:spLocks noChangeArrowheads="1"/>
          </p:cNvSpPr>
          <p:nvPr/>
        </p:nvSpPr>
        <p:spPr bwMode="auto">
          <a:xfrm>
            <a:off x="-357222" y="4214818"/>
            <a:ext cx="685799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>
              <a:buFont typeface="Arial" charset="0"/>
              <a:buChar char="•"/>
            </a:pPr>
            <a:r>
              <a:rPr lang="ru-RU" sz="1200" dirty="0">
                <a:latin typeface="Arial" pitchFamily="34" charset="0"/>
                <a:cs typeface="Arial" pitchFamily="34" charset="0"/>
              </a:rPr>
              <a:t>Строительство баз (или колоний) на Марсе и Венере	</a:t>
            </a:r>
          </a:p>
        </p:txBody>
      </p:sp>
      <p:sp>
        <p:nvSpPr>
          <p:cNvPr id="9225" name="Прямоугольник 11"/>
          <p:cNvSpPr>
            <a:spLocks noChangeArrowheads="1"/>
          </p:cNvSpPr>
          <p:nvPr/>
        </p:nvSpPr>
        <p:spPr bwMode="auto">
          <a:xfrm>
            <a:off x="142844" y="4643446"/>
            <a:ext cx="4572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ru-RU" sz="1200" dirty="0">
                <a:latin typeface="Arial" pitchFamily="34" charset="0"/>
                <a:cs typeface="Arial" pitchFamily="34" charset="0"/>
              </a:rPr>
              <a:t>Полное освоение планет Солнечной Системы	</a:t>
            </a:r>
          </a:p>
        </p:txBody>
      </p:sp>
      <p:sp>
        <p:nvSpPr>
          <p:cNvPr id="9226" name="Прямоугольник 12"/>
          <p:cNvSpPr>
            <a:spLocks noChangeArrowheads="1"/>
          </p:cNvSpPr>
          <p:nvPr/>
        </p:nvSpPr>
        <p:spPr bwMode="auto">
          <a:xfrm>
            <a:off x="214282" y="5214950"/>
            <a:ext cx="38779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ru-RU" sz="1200" dirty="0">
                <a:latin typeface="Arial" pitchFamily="34" charset="0"/>
                <a:cs typeface="Arial" pitchFamily="34" charset="0"/>
              </a:rPr>
              <a:t>Создание "звездных"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колоний и городов.</a:t>
            </a:r>
            <a:r>
              <a:rPr lang="ru-RU" sz="1200" dirty="0">
                <a:cs typeface="Arial" charset="0"/>
              </a:rPr>
              <a:t>	</a:t>
            </a:r>
          </a:p>
        </p:txBody>
      </p:sp>
      <p:pic>
        <p:nvPicPr>
          <p:cNvPr id="9227" name="Рисунок 14" descr="1-cosmo-turist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3357562"/>
            <a:ext cx="2647942" cy="22998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Рисунок 12" descr="NanoSailD900_previe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00826" y="1571612"/>
            <a:ext cx="2285984" cy="1508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" name="Прямоугольник 13"/>
          <p:cNvSpPr/>
          <p:nvPr/>
        </p:nvSpPr>
        <p:spPr>
          <a:xfrm>
            <a:off x="142844" y="1714488"/>
            <a:ext cx="6215106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1200" dirty="0" smtClean="0"/>
              <a:t> 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Первой «станцией» на пути освоения Солнечной системы, индустриализации</a:t>
            </a:r>
            <a:br>
              <a:rPr lang="ru-RU" sz="1200" dirty="0" smtClean="0">
                <a:latin typeface="Arial" pitchFamily="34" charset="0"/>
                <a:cs typeface="Arial" pitchFamily="34" charset="0"/>
              </a:rPr>
            </a:br>
            <a:r>
              <a:rPr lang="ru-RU" sz="1200" dirty="0" smtClean="0">
                <a:latin typeface="Arial" pitchFamily="34" charset="0"/>
                <a:cs typeface="Arial" pitchFamily="34" charset="0"/>
              </a:rPr>
              <a:t> космоса, будет </a:t>
            </a:r>
            <a:r>
              <a:rPr lang="ru-RU" sz="1200" u="sng" dirty="0" smtClean="0">
                <a:latin typeface="Arial" pitchFamily="34" charset="0"/>
                <a:cs typeface="Arial" pitchFamily="34" charset="0"/>
              </a:rPr>
              <a:t>Луна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Font typeface="Wingdings" pitchFamily="2" charset="2"/>
              <a:buChar char="§"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Это ближайшее к нам небесное тело. </a:t>
            </a:r>
          </a:p>
          <a:p>
            <a:pPr>
              <a:buFont typeface="Wingdings" pitchFamily="2" charset="2"/>
              <a:buChar char="§"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Там нет атмосферы и никаких  перспектив появления жизни.</a:t>
            </a:r>
          </a:p>
          <a:p>
            <a:pPr>
              <a:buFont typeface="Wingdings" pitchFamily="2" charset="2"/>
              <a:buChar char="§"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На нашем естественном спутнике больше, чем достаточно, ценных для  индустрии минеральных ресурсов. </a:t>
            </a:r>
          </a:p>
          <a:p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Строительство лунной базы. В настоящий момент возрождается интерес к этой теме (Россией, США и КНР)</a:t>
            </a:r>
          </a:p>
          <a:p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Строительство лунных заводов и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энергостанций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, разработка лунных месторождений	</a:t>
            </a:r>
          </a:p>
          <a:p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Рамка 16"/>
          <p:cNvSpPr/>
          <p:nvPr/>
        </p:nvSpPr>
        <p:spPr>
          <a:xfrm rot="21155444">
            <a:off x="6500826" y="1571612"/>
            <a:ext cx="2357454" cy="1571636"/>
          </a:xfrm>
          <a:prstGeom prst="frame">
            <a:avLst>
              <a:gd name="adj1" fmla="val 3443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BB2780C3CC07BD4BAA623FF9571645580400D1570604EA743043A2641365C0E91715" ma:contentTypeVersion="28" ma:contentTypeDescription="Create a new document." ma:contentTypeScope="" ma:versionID="91c327331e5971e62f2a5301ad123600"/>
</file>

<file path=customXml/itemProps1.xml><?xml version="1.0" encoding="utf-8"?>
<ds:datastoreItem xmlns:ds="http://schemas.openxmlformats.org/officeDocument/2006/customXml" ds:itemID="{86BC9D67-1CE3-4FCE-9BF7-1D907A8EB74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EADB341-0B70-4497-A555-CFE414355A0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7698412-120C-4495-B0A9-BA35FDFFCA1A}">
  <ds:schemaRefs>
    <ds:schemaRef ds:uri="http://schemas.microsoft.com/office/2006/metadata/contentType"/>
    <ds:schemaRef ds:uri="http://schemas.microsoft.com/office/2006/metadata/properties/metaAttribut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1079</Words>
  <Application>Microsoft Office PowerPoint</Application>
  <PresentationFormat>Экран (4:3)</PresentationFormat>
  <Paragraphs>80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2011-03-27T17:13:28Z</dcterms:created>
  <dcterms:modified xsi:type="dcterms:W3CDTF">2011-04-03T06:09:30Z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TC102905519990</vt:lpwstr>
  </property>
</Properties>
</file>