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15"/>
  </p:notesMasterIdLst>
  <p:sldIdLst>
    <p:sldId id="293" r:id="rId5"/>
    <p:sldId id="297" r:id="rId6"/>
    <p:sldId id="298" r:id="rId7"/>
    <p:sldId id="307" r:id="rId8"/>
    <p:sldId id="309" r:id="rId9"/>
    <p:sldId id="308" r:id="rId10"/>
    <p:sldId id="313" r:id="rId11"/>
    <p:sldId id="311" r:id="rId12"/>
    <p:sldId id="314" r:id="rId13"/>
    <p:sldId id="315" r:id="rId14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25F347"/>
    <a:srgbClr val="ECE334"/>
    <a:srgbClr val="C4F709"/>
    <a:srgbClr val="0636D0"/>
    <a:srgbClr val="07CF3B"/>
    <a:srgbClr val="0666D0"/>
    <a:srgbClr val="089CA3"/>
    <a:srgbClr val="00CC00"/>
    <a:srgbClr val="A8F52B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00" autoAdjust="0"/>
    <p:restoredTop sz="91830" autoAdjust="0"/>
  </p:normalViewPr>
  <p:slideViewPr>
    <p:cSldViewPr>
      <p:cViewPr>
        <p:scale>
          <a:sx n="73" d="100"/>
          <a:sy n="73" d="100"/>
        </p:scale>
        <p:origin x="-1116" y="-6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C238408C-6839-46EE-8131-EDA75C487F2E}" type="datetimeFigureOut">
              <a:rPr/>
              <a:pPr/>
              <a:t>10/5/2008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Образцы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87D77045-401A-4D5E-BFE3-54C21A8A6634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53DA-8BF4-4869-96FE-9BCF43372D46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ru-RU" smtClean="0">
                <a:solidFill>
                  <a:schemeClr val="tx2"/>
                </a:solidFill>
              </a:rPr>
              <a:pPr/>
              <a:t>03.04.2011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l"/>
              <a:t>‹#›</a:t>
            </a:fld>
            <a:endParaRPr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ru-RU" smtClean="0">
                <a:solidFill>
                  <a:schemeClr val="tx2"/>
                </a:solidFill>
              </a:rPr>
              <a:pPr/>
              <a:t>03.04.2011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l"/>
              <a:t>‹#›</a:t>
            </a:fld>
            <a:endParaRPr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ru-RU" smtClean="0">
                <a:solidFill>
                  <a:schemeClr val="tx2"/>
                </a:solidFill>
              </a:rPr>
              <a:pPr/>
              <a:t>03.04.2011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l"/>
              <a:t>‹#›</a:t>
            </a:fld>
            <a:endParaRPr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F1E3E-4B2F-4895-B65E-28B2E64F39F6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5435-8225-4333-BFFA-0096413F0D76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93096-5B34-4342-9326-69289CEAE4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ru-RU" smtClean="0">
                <a:solidFill>
                  <a:schemeClr val="tx2"/>
                </a:solidFill>
              </a:rPr>
              <a:pPr/>
              <a:t>03.04.2011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l"/>
              <a:t>‹#›</a:t>
            </a:fld>
            <a:endParaRPr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lang="ru-RU" smtClean="0">
                <a:solidFill>
                  <a:schemeClr val="tx2"/>
                </a:solidFill>
              </a:rPr>
              <a:pPr/>
              <a:t>03.04.2011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l"/>
              <a:t>‹#›</a:t>
            </a:fld>
            <a:endParaRPr lang="ru-RU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0EC5-AC53-4169-941E-EDF10CD23748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D93096-5B34-4342-9326-69289CEAE4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3816DF-213E-421B-92D3-C068DBB023D6}" type="datetimeFigureOut">
              <a:rPr lang="ru-RU" smtClean="0">
                <a:solidFill>
                  <a:schemeClr val="tx2"/>
                </a:solidFill>
              </a:rPr>
              <a:pPr/>
              <a:t>03.04.2011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/>
            <a:fld id="{72AC53DF-4216-466D-99A7-94400E6C2A25}" type="slidenum">
              <a:rPr lang="ru-RU" sz="1200" smtClean="0">
                <a:solidFill>
                  <a:schemeClr val="tx2"/>
                </a:solidFill>
              </a:rPr>
              <a:pPr algn="l"/>
              <a:t>‹#›</a:t>
            </a:fld>
            <a:endParaRPr lang="ru-RU" sz="1200">
              <a:solidFill>
                <a:schemeClr val="tx2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11" Type="http://schemas.openxmlformats.org/officeDocument/2006/relationships/image" Target="../media/image34.jpeg"/><Relationship Id="rId5" Type="http://schemas.openxmlformats.org/officeDocument/2006/relationships/image" Target="../media/image28.jpeg"/><Relationship Id="rId10" Type="http://schemas.openxmlformats.org/officeDocument/2006/relationships/image" Target="../media/image33.jpeg"/><Relationship Id="rId4" Type="http://schemas.openxmlformats.org/officeDocument/2006/relationships/image" Target="../media/image27.jpeg"/><Relationship Id="rId9" Type="http://schemas.openxmlformats.org/officeDocument/2006/relationships/image" Target="../media/image3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00034" y="500042"/>
            <a:ext cx="8643966" cy="1285884"/>
          </a:xfrm>
          <a:prstGeom prst="rect">
            <a:avLst/>
          </a:prstGeom>
          <a:solidFill>
            <a:srgbClr val="39BFE9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286644" y="0"/>
            <a:ext cx="1143008" cy="6858000"/>
          </a:xfrm>
          <a:prstGeom prst="rect">
            <a:avLst/>
          </a:prstGeom>
          <a:solidFill>
            <a:srgbClr val="A8F52B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2786058"/>
            <a:ext cx="43577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Космонавтика</a:t>
            </a:r>
            <a:r>
              <a:rPr lang="ru-R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 — процесс исследования космического пространства при помощи автоматических и пилотируемых космических аппаратов, а также сами полёты в космическом пространстве.</a:t>
            </a:r>
            <a:endParaRPr lang="ru-RU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5429268" y="2786070"/>
            <a:ext cx="564357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322111" y="3250417"/>
            <a:ext cx="650083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8596" y="785794"/>
            <a:ext cx="828677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«На пыльных дорожках далёких планет </a:t>
            </a:r>
          </a:p>
          <a:p>
            <a:r>
              <a:rPr lang="ru-RU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останутся наши следы…..»</a:t>
            </a:r>
            <a:endParaRPr lang="ru-RU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571968" y="1928802"/>
            <a:ext cx="4572032" cy="428627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Космонавтика: вчера, сегодня и завтра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7" name="Рисунок 16" descr="skafand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822319"/>
            <a:ext cx="3071834" cy="4636730"/>
          </a:xfrm>
          <a:prstGeom prst="rect">
            <a:avLst/>
          </a:prstGeom>
        </p:spPr>
      </p:pic>
      <p:sp>
        <p:nvSpPr>
          <p:cNvPr id="18" name="Рамка 17"/>
          <p:cNvSpPr/>
          <p:nvPr/>
        </p:nvSpPr>
        <p:spPr>
          <a:xfrm rot="21318957">
            <a:off x="784649" y="1886900"/>
            <a:ext cx="3359910" cy="4618255"/>
          </a:xfrm>
          <a:prstGeom prst="frame">
            <a:avLst>
              <a:gd name="adj1" fmla="val 2358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15140" y="6072206"/>
            <a:ext cx="16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Номер : 11f118 .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Десяточка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80026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1643050"/>
            <a:ext cx="3500462" cy="2625348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 rot="387862">
            <a:off x="4643438" y="4643446"/>
            <a:ext cx="1785950" cy="21431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S80026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4786322"/>
            <a:ext cx="1343027" cy="19358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Рамка 16"/>
          <p:cNvSpPr/>
          <p:nvPr/>
        </p:nvSpPr>
        <p:spPr>
          <a:xfrm>
            <a:off x="2500298" y="1500174"/>
            <a:ext cx="3643338" cy="2928958"/>
          </a:xfrm>
          <a:prstGeom prst="frame">
            <a:avLst>
              <a:gd name="adj1" fmla="val 156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2643174" y="1643050"/>
            <a:ext cx="3357586" cy="2571768"/>
          </a:xfrm>
          <a:prstGeom prst="frame">
            <a:avLst>
              <a:gd name="adj1" fmla="val 1537"/>
            </a:avLst>
          </a:prstGeom>
          <a:solidFill>
            <a:srgbClr val="ECE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1428736"/>
            <a:ext cx="2214578" cy="15001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 descr="S80026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81101">
            <a:off x="431140" y="1611008"/>
            <a:ext cx="1905008" cy="1333506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500034" y="3286124"/>
            <a:ext cx="1643074" cy="8572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S800262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356498">
            <a:off x="565939" y="3182709"/>
            <a:ext cx="1524000" cy="1019175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6429388" y="1142984"/>
            <a:ext cx="2357454" cy="1357322"/>
          </a:xfrm>
          <a:prstGeom prst="rect">
            <a:avLst/>
          </a:prstGeom>
          <a:solidFill>
            <a:srgbClr val="C4F7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S800262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0698306">
            <a:off x="6575049" y="1104625"/>
            <a:ext cx="2092799" cy="1399559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6715140" y="3071810"/>
            <a:ext cx="2286016" cy="12144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S800261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00892" y="3000372"/>
            <a:ext cx="1790704" cy="1343028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786578" y="4786322"/>
            <a:ext cx="2214578" cy="1785950"/>
          </a:xfrm>
          <a:prstGeom prst="rect">
            <a:avLst/>
          </a:prstGeom>
          <a:solidFill>
            <a:srgbClr val="ECE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S8002637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20408416">
            <a:off x="6864762" y="4806966"/>
            <a:ext cx="2076456" cy="155734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285720" y="4357694"/>
            <a:ext cx="928694" cy="2500306"/>
          </a:xfrm>
          <a:prstGeom prst="rect">
            <a:avLst/>
          </a:prstGeom>
          <a:solidFill>
            <a:srgbClr val="25F347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5786454"/>
            <a:ext cx="3428992" cy="714380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S800262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3922971">
            <a:off x="1406282" y="5396176"/>
            <a:ext cx="1524000" cy="1085850"/>
          </a:xfrm>
          <a:prstGeom prst="rect">
            <a:avLst/>
          </a:prstGeom>
        </p:spPr>
      </p:pic>
      <p:pic>
        <p:nvPicPr>
          <p:cNvPr id="9" name="Рисунок 8" descr="S800261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14282" y="4500570"/>
            <a:ext cx="1085850" cy="1524000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2714612" y="4786322"/>
            <a:ext cx="1785950" cy="1143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S8002629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665495">
            <a:off x="2738178" y="4806377"/>
            <a:ext cx="1806801" cy="1163128"/>
          </a:xfrm>
          <a:prstGeom prst="rect">
            <a:avLst/>
          </a:prstGeom>
        </p:spPr>
      </p:pic>
      <p:sp>
        <p:nvSpPr>
          <p:cNvPr id="28" name="Рамка 27"/>
          <p:cNvSpPr/>
          <p:nvPr/>
        </p:nvSpPr>
        <p:spPr>
          <a:xfrm rot="3979139">
            <a:off x="1354392" y="5269887"/>
            <a:ext cx="1500198" cy="1285884"/>
          </a:xfrm>
          <a:prstGeom prst="frame">
            <a:avLst>
              <a:gd name="adj1" fmla="val 1767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282" y="0"/>
            <a:ext cx="8643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12 апреля в нашей школе пройдет  празднование 50-летия дня космонавтики.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 , команда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Десяточка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будем представлять данную презентацию на классных часах.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Так же в школе пройдут конкурсы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Колесо истории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Знаешь ли ты?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викторины, а так же конкурс рисунков в младших классах.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57290" y="4357694"/>
            <a:ext cx="6645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Работы  учащихся нашей школы на тему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Космос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214290"/>
            <a:ext cx="4513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Важнейшие этапы освоения космоса.</a:t>
            </a:r>
            <a:endParaRPr lang="ru-RU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1802" y="785794"/>
            <a:ext cx="57864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B050"/>
                </a:solidFill>
              </a:rPr>
              <a:t>4 октября 1957 — запущен первый искусственный спутник Земли Спутник-1.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3 ноября 1957 — запущен второй искусственный спутник Земли Спутник-2 впервые выведший в космос живое существо — собаку Лайку.</a:t>
            </a:r>
            <a:r>
              <a:rPr lang="ru-RU" sz="1400" dirty="0" smtClean="0">
                <a:solidFill>
                  <a:srgbClr val="00B050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B050"/>
                </a:solidFill>
              </a:rPr>
              <a:t>19 августа 1960 — совершён первый в истории орбитальный полёт в космос живых существ с успешным возвращением на Землю. На корабле «Спутник-5» орбитальный полёт совершили собаки Белка и Стрелка.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12 апреля 1961 — совершён первый полёт человека в космос (Ю. Гагарин) на корабле Восток-1.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B050"/>
                </a:solidFill>
              </a:rPr>
              <a:t>16 июня 1963 — совершён первый в мире полёт в космос женщины-космонавта (Валентина Терешкова) на космическом корабле Восток-6.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18 марта 1965 — совершён первый в истории выход человека в открытый космос. Космонавт Алексей Леонов совершил выход в открытый космос из корабля Восход-2. 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B050"/>
                </a:solidFill>
              </a:rPr>
              <a:t>3 апреля 1966 — станция «Луна-10» стала первым искусственным спутником Луны.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3 марта 1972 — запуск первого аппарата, покинувшего впоследствии пределы Солнечной системы: Пионер-10.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B050"/>
                </a:solidFill>
              </a:rPr>
              <a:t>29 декабря 1987 — впервые космонавт Ю.В. Романенко осуществил полёт продолжительностью 326 суток.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20 ноября 1998 — запуск первого блока Международной космической станции.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B050"/>
                </a:solidFill>
              </a:rPr>
              <a:t>В дальнейшем начались исследования планет.</a:t>
            </a:r>
          </a:p>
        </p:txBody>
      </p:sp>
      <p:pic>
        <p:nvPicPr>
          <p:cNvPr id="14" name="Рисунок 13" descr="lai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714356"/>
            <a:ext cx="1403988" cy="1052991"/>
          </a:xfrm>
          <a:prstGeom prst="rect">
            <a:avLst/>
          </a:prstGeom>
        </p:spPr>
      </p:pic>
      <p:pic>
        <p:nvPicPr>
          <p:cNvPr id="15" name="Рисунок 14" descr="kos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5143512"/>
            <a:ext cx="1114425" cy="1524000"/>
          </a:xfrm>
          <a:prstGeom prst="rect">
            <a:avLst/>
          </a:prstGeom>
        </p:spPr>
      </p:pic>
      <p:pic>
        <p:nvPicPr>
          <p:cNvPr id="16" name="Рисунок 15" descr="wapos_ru_42504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357562"/>
            <a:ext cx="1285875" cy="1524000"/>
          </a:xfrm>
          <a:prstGeom prst="rect">
            <a:avLst/>
          </a:prstGeom>
        </p:spPr>
      </p:pic>
      <p:pic>
        <p:nvPicPr>
          <p:cNvPr id="17" name="Рисунок 16" descr="13489743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43043" y="4143380"/>
            <a:ext cx="1428760" cy="1166810"/>
          </a:xfrm>
          <a:prstGeom prst="rect">
            <a:avLst/>
          </a:prstGeom>
        </p:spPr>
      </p:pic>
      <p:pic>
        <p:nvPicPr>
          <p:cNvPr id="19" name="Рисунок 18" descr="picturпорпо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43042" y="2285992"/>
            <a:ext cx="1463040" cy="1097280"/>
          </a:xfrm>
          <a:prstGeom prst="rect">
            <a:avLst/>
          </a:prstGeom>
        </p:spPr>
      </p:pic>
      <p:pic>
        <p:nvPicPr>
          <p:cNvPr id="20" name="Рисунок 19" descr="acts_2008_leo_fullview_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95220" y="1476360"/>
            <a:ext cx="1524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85728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Изучение Луны.</a:t>
            </a:r>
            <a:endParaRPr lang="ru-RU" sz="28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000108"/>
            <a:ext cx="83582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1959 году появилась автоматическая межпланетная станция Луна-1. следующие станции сфотографировали поверхность луны в 1966 году станция Луна-9 осуществила посадку в Океане Бурь   Американская программа «Аполлон» позволила в 1969 году вступить на поверхность Луны первым людям: </a:t>
            </a:r>
            <a:r>
              <a:rPr lang="ru-RU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Армстронгу</a:t>
            </a: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Олдрину</a:t>
            </a: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1970 году на Луне появился самоходный аппарат Луноход-1. </a:t>
            </a:r>
          </a:p>
          <a:p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1972 году Луна-20 взяла образцы грунта.</a:t>
            </a:r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ost-108-123114507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357562"/>
            <a:ext cx="3929090" cy="3089694"/>
          </a:xfrm>
          <a:prstGeom prst="rect">
            <a:avLst/>
          </a:prstGeom>
        </p:spPr>
      </p:pic>
      <p:pic>
        <p:nvPicPr>
          <p:cNvPr id="7" name="Рисунок 6" descr="apollo11_1357945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3357562"/>
            <a:ext cx="4071966" cy="305595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solidFill>
            <a:srgbClr val="0666D0">
              <a:alpha val="2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215338" y="0"/>
            <a:ext cx="285752" cy="6858000"/>
          </a:xfrm>
          <a:prstGeom prst="rect">
            <a:avLst/>
          </a:prstGeom>
          <a:solidFill>
            <a:srgbClr val="07CF3B">
              <a:alpha val="2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0" y="714356"/>
            <a:ext cx="9144000" cy="1588"/>
          </a:xfrm>
          <a:prstGeom prst="line">
            <a:avLst/>
          </a:prstGeom>
          <a:ln w="19050">
            <a:solidFill>
              <a:srgbClr val="063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785794"/>
            <a:ext cx="47863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Меркурий изучен слабо. К нему был послан лишь один космический аппарат "Маринер-10", который, пролетая мимо него в 1974-75 гг., сделал фотографии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643050"/>
            <a:ext cx="5429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1967 станция «Венера-4» совершила плавный спуск в атмосферах планеты и впервые передала по радио данные о физических свойствах атмосферы.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«Венера-7» совершила мягкую посадку на поверхность планеты «Венеры-9 и 10» стали искусственными спутниками планеты.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Венера-9" впервые передала на землю фото, демонстрирующее венерианский пейзаж. </a:t>
            </a:r>
          </a:p>
          <a:p>
            <a:endParaRPr lang="ru-RU" sz="1400" dirty="0" smtClean="0"/>
          </a:p>
          <a:p>
            <a:endParaRPr lang="ru-RU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3714752"/>
            <a:ext cx="542925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настоящее время Марс представляется наиболее интересной для изучения планетой Солнечной системы. Для изучения Марса направлялось довольно большое число космических аппаратов. Первый космический аппарат, пролетевший вблизи Марса в 1965 г., был "Маринер-4", а первыми аппаратами, осуществившими посадку на поверхность Марса, был "Марс-2" и "Марс-3" в 1971 г. От станции «Марс-2» была отделена капсула, доставившая на поверхность Марса вымпел с изображением герба СССР.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Наиболее же значительными экспедициями последнего времени стали две американские экспедиции. Это позволило детально исследовать микрорельеф поверхности Марса и передать на Землю много высококачественных снимков.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pathfi_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4357694"/>
            <a:ext cx="2092524" cy="2105684"/>
          </a:xfrm>
          <a:prstGeom prst="rect">
            <a:avLst/>
          </a:prstGeom>
        </p:spPr>
      </p:pic>
      <p:pic>
        <p:nvPicPr>
          <p:cNvPr id="12" name="Рисунок 11" descr="rad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2428868"/>
            <a:ext cx="2143120" cy="1714496"/>
          </a:xfrm>
          <a:prstGeom prst="rect">
            <a:avLst/>
          </a:prstGeom>
        </p:spPr>
      </p:pic>
      <p:pic>
        <p:nvPicPr>
          <p:cNvPr id="13" name="Рисунок 12" descr="220px-Mariner1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29322" y="571480"/>
            <a:ext cx="2143140" cy="160735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7072330" y="0"/>
            <a:ext cx="1000132" cy="7072338"/>
          </a:xfrm>
          <a:prstGeom prst="rect">
            <a:avLst/>
          </a:prstGeom>
          <a:solidFill>
            <a:srgbClr val="C4F709">
              <a:alpha val="1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214290"/>
            <a:ext cx="9144000" cy="1143008"/>
          </a:xfrm>
          <a:prstGeom prst="rect">
            <a:avLst/>
          </a:prstGeom>
          <a:solidFill>
            <a:srgbClr val="0636D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42844" y="214290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CC00"/>
                </a:solidFill>
              </a:rPr>
              <a:t>Планеты земной группы: Меркурий, Венера, Марс.</a:t>
            </a:r>
            <a:endParaRPr lang="ru-RU" sz="2000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142852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>
                <a:solidFill>
                  <a:schemeClr val="accent3">
                    <a:lumMod val="75000"/>
                  </a:schemeClr>
                </a:solidFill>
              </a:rPr>
              <a:t>Изучение планет-гигантов: Юпитер, Сатурн, Уран, Нептун.</a:t>
            </a:r>
            <a:endParaRPr lang="ru-RU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785794"/>
            <a:ext cx="371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Окрестности Юпитера посетили несколько космических аппаратов. Первым из них был американский "Пионер-10" в 1973 г. Пролетавшие мимо Юпитера в 1979 г. "Вояджер-1" и "Вояджер-2" обнаружили наличие у Юпитера колец, подобных кольцам Сатурна, но всё же значительно более тонких. Космический аппарат "Галилео" целых восемь лет находился на орбите Юпитера - с 1995 по 2003 год. С борта "Галилео" был впервые направлен к Юпитеру спускаемый аппарат, который измерил температуру и давление в верхних слоях атмосферы. Космический аппарат "</a:t>
            </a:r>
            <a:r>
              <a:rPr lang="ru-RU" sz="1400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Кассини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", пролетавший мимо Юпитера в 2000 году, сделал наиболее детальные снимки Юпитера.</a:t>
            </a:r>
            <a:endParaRPr lang="ru-RU" sz="1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785794"/>
            <a:ext cx="27146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Сатурн изучали в ходе экспедиций запущенных НАСА космических аппаратов, первым из которых поблизости от Сатурна пролетел "Пионер-11", а впоследствии снимки Сатурна и его спутников были сделаны "Вояджерами". Наиболее значительные результаты последнего времени были получены в ходе экспедиции космического аппарата "</a:t>
            </a:r>
            <a:r>
              <a:rPr lang="ru-RU" sz="1400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Кассини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", который достиг окрестностей Сатурна в 2004 г. и до сих пор находится </a:t>
            </a:r>
            <a:r>
              <a:rPr lang="ru-RU" sz="1400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находится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его орбите.</a:t>
            </a:r>
            <a:endParaRPr lang="ru-RU" sz="1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78" y="2357430"/>
            <a:ext cx="18573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Окрестности Урана и Нептуна посетил пока только один космический аппарат, "Вояджер-2«. Он, в частности, подтвердил существование у Нептуна колец, подобных кольцам других планет-гигантов</a:t>
            </a:r>
            <a:endParaRPr lang="ru-RU" sz="1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flashback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5143512"/>
            <a:ext cx="2036882" cy="13239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uranus_3d_space_screensaver_265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660777"/>
            <a:ext cx="2000264" cy="1500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300px-Voyag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786322"/>
            <a:ext cx="2357454" cy="1841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13489743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44" y="4714884"/>
            <a:ext cx="2357454" cy="1768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Прямоугольник 17"/>
          <p:cNvSpPr/>
          <p:nvPr/>
        </p:nvSpPr>
        <p:spPr>
          <a:xfrm>
            <a:off x="8643966" y="0"/>
            <a:ext cx="142876" cy="6858000"/>
          </a:xfrm>
          <a:prstGeom prst="rect">
            <a:avLst/>
          </a:prstGeom>
          <a:solidFill>
            <a:srgbClr val="089CA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285984" y="571480"/>
            <a:ext cx="685801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571504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Сегодня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Аппарат «</a:t>
            </a:r>
            <a:r>
              <a:rPr lang="ru-RU" dirty="0" err="1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Месенджер</a:t>
            </a:r>
            <a:r>
              <a:rPr lang="ru-RU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», который был запущен полтора месяца назад, долетел до Меркурия и стал его искусственным спутником, сделал первые фотографии.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rgbClr val="0636D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636D0"/>
                </a:solidFill>
              </a:rPr>
              <a:t>Международная космическая станция- пилотируемая орбитальная станция, используемая как многоцелевой космический исследовательский комплекс. Там работает уже 26 экипаж.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rgbClr val="0636D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Огромное количество спутников, которые выполняют много функций. Несмотря на бурный - особенно в последнее десятилетие - рост сотовых и волоконно-оптических систем связи, они не могут составить конкуренцию спутниковым по охвату и дальности, по работе с мобильными абонентами.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solidFill>
                <a:srgbClr val="0636D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Впервые отправлен зонд для изучения самой дальней планеты Плутона.</a:t>
            </a:r>
          </a:p>
          <a:p>
            <a:endParaRPr lang="ru-RU" dirty="0" smtClean="0"/>
          </a:p>
        </p:txBody>
      </p:sp>
      <p:pic>
        <p:nvPicPr>
          <p:cNvPr id="3" name="Рисунок 2" descr="818925_200512291617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285728"/>
            <a:ext cx="2643206" cy="1875248"/>
          </a:xfrm>
          <a:prstGeom prst="rect">
            <a:avLst/>
          </a:prstGeom>
        </p:spPr>
      </p:pic>
      <p:pic>
        <p:nvPicPr>
          <p:cNvPr id="4" name="Рисунок 3" descr="beido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4500570"/>
            <a:ext cx="2714644" cy="2143140"/>
          </a:xfrm>
          <a:prstGeom prst="rect">
            <a:avLst/>
          </a:prstGeom>
        </p:spPr>
      </p:pic>
      <p:pic>
        <p:nvPicPr>
          <p:cNvPr id="5" name="Рисунок 4" descr="489130main_iss026-s-002_med_thu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12" y="2357430"/>
            <a:ext cx="2690826" cy="2018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785794"/>
            <a:ext cx="8501062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520-дневная тренировочная миссия на Марс приближается к своей середине, с экипажем из добровольцев, подготавливаемых к моделируемой "посадке" на Красную планету в следующем месяце.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Миссия Mars500 является совместным экспериментом России, Европейского космического агентства и Китая, и была "запущена" в июне прошлого года. Шесть ее членов экипажа в настоящее время провели более 230 дней запертыми в тренажере космического корабля в Москве.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Основной целью эксперимента является подготовка будущих космонавтов к суровому 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напряженному долгому путешествию в космосе. Настоящий полет на Марс продлится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около 500 дней.</a:t>
            </a:r>
          </a:p>
        </p:txBody>
      </p:sp>
      <p:pic>
        <p:nvPicPr>
          <p:cNvPr id="3" name="Рисунок 4" descr="up01033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786058"/>
            <a:ext cx="4699122" cy="366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4282" y="214290"/>
            <a:ext cx="32805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Запланированный проект.</a:t>
            </a:r>
            <a:endParaRPr lang="ru-RU" sz="2000" dirty="0">
              <a:solidFill>
                <a:srgbClr val="0636D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286388"/>
            <a:ext cx="6357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r>
              <a:rPr lang="ru-RU" sz="1200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Проект NASA  в 2025 г. выполнить пилотируемый полет на один из астероидов, а в 2035 г. доставить людей на орбиту вокруг Марса и возвратить их на Землю.</a:t>
            </a:r>
          </a:p>
          <a:p>
            <a:endParaRPr lang="ru-RU" sz="1200" dirty="0" smtClean="0">
              <a:solidFill>
                <a:srgbClr val="0636D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dirty="0" smtClean="0">
              <a:solidFill>
                <a:srgbClr val="0636D0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85720" y="14285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Космонавтика завтра.</a:t>
            </a: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2844" y="1785926"/>
            <a:ext cx="71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Для изучения системы Юпитера в США готовится станция JIMO. Это будет АМС нового поколения, оснащённая электрореактивной двигательной установкой, впервые питающейся от бортового ядерного реактора. </a:t>
            </a:r>
            <a:endParaRPr lang="ru-RU" sz="12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ru-RU" sz="12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Старт назначен на 2011 г.. Космический атомоход - это будущее межпланетной космонавтики, и его работа у Юпитера позволит людям разгадать ещё немало удивительных загадок семьи газового гиганта.</a:t>
            </a:r>
            <a:endParaRPr lang="ru-RU" sz="12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928934"/>
            <a:ext cx="62865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2015 г. планируется развернуть на орбите 26 спутников фиксированной связи и вещания и 12 КА подвижной персональной связи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500438"/>
            <a:ext cx="62865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В период 2016-2025 годы планируется завершить эксплуатацию МКС и начать создание новой пилотируемой орбитальной инфраструктуры, основным ядром которой должна стать отечественная высокоширотная многоцелевая пилотируемая космическая станция.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4357694"/>
            <a:ext cx="6500812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2020 году Пекин планирует создать собственную космическую станцию.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После 2025-2030 годов предполагается начать подготовку и реализацию межпланетных экспедиций.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642918"/>
            <a:ext cx="73581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Проект «</a:t>
            </a:r>
            <a:r>
              <a:rPr lang="ru-RU" sz="1200" dirty="0" err="1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Радиоастрон</a:t>
            </a:r>
            <a:r>
              <a:rPr lang="ru-RU" sz="1200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» предусматривает выведение на высокоэллиптическую орбиту российского радиотелескопа. Он должен образовать так называемый телескоп-интерферометр, угловое разрешение которого будет в 20 миллионов раз лучше разрешения человеческого глаза. Возможно, он решит проблему поиска внеземных цивилизаций.</a:t>
            </a:r>
          </a:p>
          <a:p>
            <a:r>
              <a:rPr lang="ru-RU" sz="1200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Радиоастрон</a:t>
            </a:r>
            <a:r>
              <a:rPr lang="ru-RU" sz="1200" dirty="0" smtClean="0">
                <a:solidFill>
                  <a:srgbClr val="0636D0"/>
                </a:solidFill>
                <a:latin typeface="Arial" pitchFamily="34" charset="0"/>
                <a:cs typeface="Arial" pitchFamily="34" charset="0"/>
              </a:rPr>
              <a:t>» обещают запустить в марте-апреле  2011 г.</a:t>
            </a:r>
          </a:p>
        </p:txBody>
      </p:sp>
      <p:pic>
        <p:nvPicPr>
          <p:cNvPr id="12" name="Рисунок 5" descr="1244682819_1244689184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071942"/>
            <a:ext cx="1928794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landsca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2357430"/>
            <a:ext cx="1928826" cy="158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142852"/>
            <a:ext cx="349845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Будущее космонавтики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14500" y="571500"/>
            <a:ext cx="304686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Нереализованные проекты</a:t>
            </a:r>
          </a:p>
        </p:txBody>
      </p:sp>
      <p:sp>
        <p:nvSpPr>
          <p:cNvPr id="9221" name="Rectangle 1"/>
          <p:cNvSpPr>
            <a:spLocks noChangeArrowheads="1"/>
          </p:cNvSpPr>
          <p:nvPr/>
        </p:nvSpPr>
        <p:spPr bwMode="auto">
          <a:xfrm>
            <a:off x="214282" y="5715016"/>
            <a:ext cx="800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 dirty="0">
                <a:solidFill>
                  <a:schemeClr val="tx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Разработка способов межпланетных перелетов без использования органического горючего, чтобы не быть привязанным к земным запасам нефти. Идут активные разработки и испытания ионных и плазменных </a:t>
            </a:r>
            <a:r>
              <a:rPr lang="ru-RU" sz="1200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двигателей, солнечных парусников, фотонных двигателей.</a:t>
            </a:r>
            <a:endParaRPr lang="ru-RU" sz="1200" dirty="0">
              <a:solidFill>
                <a:schemeClr val="tx1">
                  <a:lumMod val="95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endParaRPr lang="ru-RU" sz="1200" dirty="0">
              <a:ea typeface="Calibri" pitchFamily="34" charset="0"/>
              <a:cs typeface="Arial" charset="0"/>
            </a:endParaRPr>
          </a:p>
        </p:txBody>
      </p: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14282" y="928670"/>
            <a:ext cx="71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Перенесение всех производственных предприятий в космос. Земля - дом и заповедник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 Земля создана для жизни, а может быть только для отдыха. Вынос с Земли большей части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энерго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- и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материалоемких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промышленных производств с сохранением планеты для жизни человечества. </a:t>
            </a: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9224" name="Прямоугольник 10"/>
          <p:cNvSpPr>
            <a:spLocks noChangeArrowheads="1"/>
          </p:cNvSpPr>
          <p:nvPr/>
        </p:nvSpPr>
        <p:spPr bwMode="auto">
          <a:xfrm>
            <a:off x="-357222" y="4214818"/>
            <a:ext cx="685799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buFont typeface="Arial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Строительство баз (или колоний) на Марсе и Венере	</a:t>
            </a:r>
          </a:p>
        </p:txBody>
      </p:sp>
      <p:sp>
        <p:nvSpPr>
          <p:cNvPr id="9225" name="Прямоугольник 11"/>
          <p:cNvSpPr>
            <a:spLocks noChangeArrowheads="1"/>
          </p:cNvSpPr>
          <p:nvPr/>
        </p:nvSpPr>
        <p:spPr bwMode="auto">
          <a:xfrm>
            <a:off x="142844" y="4643446"/>
            <a:ext cx="4572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Полное освоение планет Солнечной Системы	</a:t>
            </a:r>
          </a:p>
        </p:txBody>
      </p:sp>
      <p:sp>
        <p:nvSpPr>
          <p:cNvPr id="9226" name="Прямоугольник 12"/>
          <p:cNvSpPr>
            <a:spLocks noChangeArrowheads="1"/>
          </p:cNvSpPr>
          <p:nvPr/>
        </p:nvSpPr>
        <p:spPr bwMode="auto">
          <a:xfrm>
            <a:off x="214282" y="5214950"/>
            <a:ext cx="38779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Создание "звездных"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колоний и городов.</a:t>
            </a:r>
            <a:r>
              <a:rPr lang="ru-RU" sz="1200" dirty="0">
                <a:cs typeface="Arial" charset="0"/>
              </a:rPr>
              <a:t>	</a:t>
            </a:r>
          </a:p>
        </p:txBody>
      </p:sp>
      <p:pic>
        <p:nvPicPr>
          <p:cNvPr id="9227" name="Рисунок 14" descr="1-cosmo-turist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357562"/>
            <a:ext cx="2647942" cy="2299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NanoSailD900_previ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1571612"/>
            <a:ext cx="2285984" cy="150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142844" y="1714488"/>
            <a:ext cx="621510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200" dirty="0" smtClean="0"/>
              <a:t> 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Первой «станцией» на пути освоения Солнечной системы, индустриализации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 космоса, будет 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Луна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Это ближайшее к нам небесное тело. 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Там нет атмосферы и никаких  перспектив появления жизни.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На нашем естественном спутнике больше, чем достаточно, ценных для  индустрии минеральных ресурсов. 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Строительство лунной базы. В настоящий момент возрождается интерес к этой теме (Россией, США и КНР)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Строительство лунных заводов и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энергостанций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разработка лунных месторождений	</a:t>
            </a: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Рамка 16"/>
          <p:cNvSpPr/>
          <p:nvPr/>
        </p:nvSpPr>
        <p:spPr>
          <a:xfrm rot="21155444">
            <a:off x="6500826" y="1571612"/>
            <a:ext cx="2357454" cy="1571636"/>
          </a:xfrm>
          <a:prstGeom prst="frame">
            <a:avLst>
              <a:gd name="adj1" fmla="val 3443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28" ma:contentTypeDescription="Create a new document." ma:contentTypeScope="" ma:versionID="91c327331e5971e62f2a5301ad123600"/>
</file>

<file path=customXml/itemProps1.xml><?xml version="1.0" encoding="utf-8"?>
<ds:datastoreItem xmlns:ds="http://schemas.openxmlformats.org/officeDocument/2006/customXml" ds:itemID="{86BC9D67-1CE3-4FCE-9BF7-1D907A8EB7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ADB341-0B70-4497-A555-CFE414355A0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698412-120C-4495-B0A9-BA35FDFFCA1A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1079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2011-03-27T17:13:28Z</dcterms:created>
  <dcterms:modified xsi:type="dcterms:W3CDTF">2011-04-03T06:09:30Z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TC102905519990</vt:lpwstr>
  </property>
</Properties>
</file>