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16" name="Номер слайда 15"/>
          <p:cNvSpPr>
            <a:spLocks noGrp="1"/>
          </p:cNvSpPr>
          <p:nvPr>
            <p:ph type="sldNum" sz="quarter" idx="11"/>
          </p:nvPr>
        </p:nvSpPr>
        <p:spPr/>
        <p:txBody>
          <a:bodyPr/>
          <a:lstStyle/>
          <a:p>
            <a:fld id="{B19B0651-EE4F-4900-A07F-96A6BFA9D0F0}"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4C71EC6-210F-42DE-9C53-41977AD35B3D}" type="datetimeFigureOut">
              <a:rPr lang="ru-RU" smtClean="0"/>
              <a:pPr/>
              <a:t>01.04.2011</a:t>
            </a:fld>
            <a:endParaRPr lang="ru-RU"/>
          </a:p>
        </p:txBody>
      </p:sp>
      <p:sp>
        <p:nvSpPr>
          <p:cNvPr id="15" name="Номер слайда 14"/>
          <p:cNvSpPr>
            <a:spLocks noGrp="1"/>
          </p:cNvSpPr>
          <p:nvPr>
            <p:ph type="sldNum" sz="quarter" idx="15"/>
          </p:nvPr>
        </p:nvSpPr>
        <p:spPr/>
        <p:txBody>
          <a:bodyPr/>
          <a:lstStyle>
            <a:lvl1pPr algn="ctr">
              <a:defRPr/>
            </a:lvl1pPr>
          </a:lstStyle>
          <a:p>
            <a:fld id="{B19B0651-EE4F-4900-A07F-96A6BFA9D0F0}"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4C71EC6-210F-42DE-9C53-41977AD35B3D}" type="datetimeFigureOut">
              <a:rPr lang="ru-RU" smtClean="0"/>
              <a:pPr/>
              <a:t>01.04.2011</a:t>
            </a:fld>
            <a:endParaRPr lang="ru-RU"/>
          </a:p>
        </p:txBody>
      </p:sp>
      <p:sp>
        <p:nvSpPr>
          <p:cNvPr id="9" name="Номер слайда 8"/>
          <p:cNvSpPr>
            <a:spLocks noGrp="1"/>
          </p:cNvSpPr>
          <p:nvPr>
            <p:ph type="sldNum" sz="quarter" idx="15"/>
          </p:nvPr>
        </p:nvSpPr>
        <p:spPr/>
        <p:txBody>
          <a:bodyPr/>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4C71EC6-210F-42DE-9C53-41977AD35B3D}" type="datetimeFigureOut">
              <a:rPr lang="ru-RU" smtClean="0"/>
              <a:pPr/>
              <a:t>01.04.2011</a:t>
            </a:fld>
            <a:endParaRPr lang="ru-RU"/>
          </a:p>
        </p:txBody>
      </p:sp>
      <p:sp>
        <p:nvSpPr>
          <p:cNvPr id="9" name="Номер слайда 8"/>
          <p:cNvSpPr>
            <a:spLocks noGrp="1"/>
          </p:cNvSpPr>
          <p:nvPr>
            <p:ph type="sldNum" sz="quarter" idx="11"/>
          </p:nvPr>
        </p:nvSpPr>
        <p:spPr/>
        <p:txBody>
          <a:bodyPr/>
          <a:lstStyle/>
          <a:p>
            <a:fld id="{B19B0651-EE4F-4900-A07F-96A6BFA9D0F0}"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4C71EC6-210F-42DE-9C53-41977AD35B3D}" type="datetimeFigureOut">
              <a:rPr lang="ru-RU" smtClean="0"/>
              <a:pPr/>
              <a:t>01.04.2011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9B0651-EE4F-4900-A07F-96A6BFA9D0F0}"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p:cNvSpPr>
          <p:nvPr>
            <p:ph type="subTitle" idx="1"/>
          </p:nvPr>
        </p:nvSpPr>
        <p:spPr>
          <a:xfrm>
            <a:off x="428596" y="3643314"/>
            <a:ext cx="8229600" cy="2881312"/>
          </a:xfrm>
        </p:spPr>
        <p:txBody>
          <a:bodyPr/>
          <a:lstStyle/>
          <a:p>
            <a:pPr algn="r">
              <a:buFont typeface="Wingdings 2" pitchFamily="18" charset="2"/>
              <a:buNone/>
            </a:pPr>
            <a:endParaRPr lang="en-US" dirty="0" smtClean="0">
              <a:solidFill>
                <a:schemeClr val="accent6">
                  <a:lumMod val="50000"/>
                </a:schemeClr>
              </a:solidFill>
              <a:latin typeface="Arial" charset="0"/>
            </a:endParaRPr>
          </a:p>
          <a:p>
            <a:pPr algn="r">
              <a:buFont typeface="Wingdings 2" pitchFamily="18" charset="2"/>
              <a:buNone/>
            </a:pPr>
            <a:endParaRPr lang="en-US" dirty="0" smtClean="0">
              <a:solidFill>
                <a:schemeClr val="accent6">
                  <a:lumMod val="50000"/>
                </a:schemeClr>
              </a:solidFill>
              <a:latin typeface="Arial" charset="0"/>
            </a:endParaRPr>
          </a:p>
          <a:p>
            <a:pPr algn="r">
              <a:buFont typeface="Wingdings 2" pitchFamily="18" charset="2"/>
              <a:buNone/>
            </a:pPr>
            <a:r>
              <a:rPr lang="en-US" dirty="0" smtClean="0">
                <a:solidFill>
                  <a:schemeClr val="accent6">
                    <a:lumMod val="50000"/>
                  </a:schemeClr>
                </a:solidFill>
                <a:latin typeface="Arial" charset="0"/>
              </a:rPr>
              <a:t>11f258</a:t>
            </a:r>
            <a:endParaRPr lang="ru-RU" dirty="0" smtClean="0">
              <a:solidFill>
                <a:schemeClr val="accent6">
                  <a:lumMod val="50000"/>
                </a:schemeClr>
              </a:solidFill>
              <a:latin typeface="Arial" charset="0"/>
            </a:endParaRPr>
          </a:p>
          <a:p>
            <a:pPr algn="r">
              <a:buFont typeface="Wingdings 2" pitchFamily="18" charset="2"/>
              <a:buNone/>
            </a:pPr>
            <a:r>
              <a:rPr lang="en-US" dirty="0" err="1" smtClean="0">
                <a:solidFill>
                  <a:schemeClr val="accent6">
                    <a:lumMod val="50000"/>
                  </a:schemeClr>
                </a:solidFill>
                <a:latin typeface="Arial" charset="0"/>
              </a:rPr>
              <a:t>Perpetuum</a:t>
            </a:r>
            <a:r>
              <a:rPr lang="en-US" dirty="0" smtClean="0">
                <a:solidFill>
                  <a:schemeClr val="accent6">
                    <a:lumMod val="50000"/>
                  </a:schemeClr>
                </a:solidFill>
                <a:latin typeface="Arial" charset="0"/>
              </a:rPr>
              <a:t> mobile</a:t>
            </a:r>
            <a:endParaRPr lang="ru-RU" dirty="0" smtClean="0">
              <a:solidFill>
                <a:schemeClr val="accent6">
                  <a:lumMod val="50000"/>
                </a:schemeClr>
              </a:solidFill>
              <a:latin typeface="Arial" charset="0"/>
            </a:endParaRPr>
          </a:p>
        </p:txBody>
      </p:sp>
      <p:sp>
        <p:nvSpPr>
          <p:cNvPr id="47106" name="Rectangle 2"/>
          <p:cNvSpPr>
            <a:spLocks noGrp="1"/>
          </p:cNvSpPr>
          <p:nvPr>
            <p:ph type="ctrTitle"/>
          </p:nvPr>
        </p:nvSpPr>
        <p:spPr bwMode="auto">
          <a:xfrm>
            <a:off x="468313" y="260350"/>
            <a:ext cx="8229600" cy="295275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algn="ctr"/>
            <a:r>
              <a:rPr lang="ru-RU" smtClean="0">
                <a:ln>
                  <a:noFill/>
                </a:ln>
                <a:effectLst/>
                <a:latin typeface="Arial" charset="0"/>
              </a:rPr>
              <a:t>    «На пыльных дорожках далеких планет останутся наши следы»</a:t>
            </a:r>
          </a:p>
        </p:txBody>
      </p:sp>
    </p:spTree>
    <p:extLst>
      <p:ext uri="{BB962C8B-B14F-4D97-AF65-F5344CB8AC3E}">
        <p14:creationId xmlns="" xmlns:p14="http://schemas.microsoft.com/office/powerpoint/2010/main" val="317571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ъект 2"/>
          <p:cNvSpPr>
            <a:spLocks noGrp="1"/>
          </p:cNvSpPr>
          <p:nvPr>
            <p:ph idx="1"/>
          </p:nvPr>
        </p:nvSpPr>
        <p:spPr>
          <a:xfrm>
            <a:off x="3492500" y="1052513"/>
            <a:ext cx="5472113" cy="5068887"/>
          </a:xfrm>
        </p:spPr>
        <p:txBody>
          <a:bodyPr>
            <a:normAutofit fontScale="92500"/>
          </a:bodyPr>
          <a:lstStyle/>
          <a:p>
            <a:pPr marL="0" indent="0" algn="ctr">
              <a:buFont typeface="Wingdings 2" pitchFamily="18" charset="2"/>
              <a:buNone/>
            </a:pPr>
            <a:r>
              <a:rPr lang="en-US" sz="2400" smtClean="0">
                <a:latin typeface="Arial" charset="0"/>
                <a:cs typeface="Arial" charset="0"/>
              </a:rPr>
              <a:t>C</a:t>
            </a:r>
            <a:r>
              <a:rPr lang="ru-RU" sz="2400" smtClean="0">
                <a:latin typeface="Arial" charset="0"/>
                <a:cs typeface="Arial" charset="0"/>
              </a:rPr>
              <a:t>ергей Павлович Королев</a:t>
            </a:r>
          </a:p>
          <a:p>
            <a:pPr marL="0" indent="0" algn="ctr">
              <a:buFont typeface="Wingdings 2" pitchFamily="18" charset="2"/>
              <a:buNone/>
            </a:pPr>
            <a:r>
              <a:rPr lang="ru-RU" sz="2000" smtClean="0"/>
              <a:t>(1907- 1966)</a:t>
            </a:r>
          </a:p>
          <a:p>
            <a:pPr marL="0" indent="0">
              <a:buFont typeface="Wingdings 2" pitchFamily="18" charset="2"/>
              <a:buNone/>
            </a:pPr>
            <a:r>
              <a:rPr lang="ru-RU" sz="1600" smtClean="0">
                <a:latin typeface="Arial" charset="0"/>
                <a:cs typeface="Arial" charset="0"/>
              </a:rPr>
              <a:t>Выдающийся конструктор и ученый, работавший в области ракетной и ракетно-космической техники. Дважды Герой Социалистического Труда, лауреат Ленинской премии, академик Академии наук СССР, он является создателем отечественного стратегического ракетного оружия средней и межконтинентальной дальности и основоположником практической космонавтики. Его конструкторские разработки в области ракетной техники представляют исключительную ценность для развития отечественного ракетного вооружения, а в области космонавтики имеют мировое значение. Он по праву является отцом отечественной ракетно-космической техники, обеспечившей стратегический паритет и сделавшей наше государство передовой ракетно-космической державой. </a:t>
            </a:r>
          </a:p>
          <a:p>
            <a:pPr marL="0" indent="0">
              <a:buFont typeface="Wingdings 2" pitchFamily="18" charset="2"/>
              <a:buNone/>
            </a:pPr>
            <a:r>
              <a:rPr lang="ru-RU" sz="1600" smtClean="0">
                <a:latin typeface="Arial" charset="0"/>
                <a:cs typeface="Arial" charset="0"/>
              </a:rPr>
              <a:t>Человек непростой судьбы, переживший ГУЛАГ в годы сталинских репрессий, он остался целеустремленным и верным своей идее человеком.</a:t>
            </a:r>
          </a:p>
        </p:txBody>
      </p:sp>
      <p:pic>
        <p:nvPicPr>
          <p:cNvPr id="2" name="Заголовок 1"/>
          <p:cNvPicPr>
            <a:picLocks noGrp="1" noChangeArrowheads="1"/>
          </p:cNvPicPr>
          <p:nvPr>
            <p:ph type="title"/>
          </p:nvPr>
        </p:nvPicPr>
        <p:blipFill>
          <a:blip r:embed="rId2">
            <a:extLst>
              <a:ext uri="{28A0092B-C50C-407E-A947-70E740481C1C}">
                <a14:useLocalDpi xmlns="" xmlns:a14="http://schemas.microsoft.com/office/drawing/2010/main" val="0"/>
              </a:ext>
            </a:extLst>
          </a:blip>
          <a:srcRect/>
          <a:stretch>
            <a:fillRect/>
          </a:stretch>
        </p:blipFill>
        <p:spPr bwMode="auto">
          <a:xfrm>
            <a:off x="244475" y="109538"/>
            <a:ext cx="8582025" cy="1317625"/>
          </a:xfrm>
        </p:spPr>
      </p:pic>
      <p:pic>
        <p:nvPicPr>
          <p:cNvPr id="19459" name="Picture 2" descr="C:\Users\Людмила\Desktop\физика\Рисунок5.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7950" y="1773238"/>
            <a:ext cx="3384550" cy="4802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174046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Объект 2"/>
          <p:cNvSpPr>
            <a:spLocks noGrp="1"/>
          </p:cNvSpPr>
          <p:nvPr>
            <p:ph idx="1"/>
          </p:nvPr>
        </p:nvSpPr>
        <p:spPr>
          <a:xfrm>
            <a:off x="457200" y="1700213"/>
            <a:ext cx="8229600" cy="4754562"/>
          </a:xfrm>
        </p:spPr>
        <p:txBody>
          <a:bodyPr/>
          <a:lstStyle/>
          <a:p>
            <a:pPr marL="63500" indent="0">
              <a:buFont typeface="Wingdings 2" pitchFamily="18" charset="2"/>
              <a:buNone/>
            </a:pPr>
            <a:r>
              <a:rPr lang="ru-RU" sz="2000" smtClean="0">
                <a:latin typeface="Arial" charset="0"/>
                <a:cs typeface="Arial" charset="0"/>
              </a:rPr>
              <a:t>Луна и Земля уже более 4 млрд лет путешествуют вместе по космическому пространству, но знаете ли вы, как выглядит Земля с поверхности Луны? Американским астронавтам удалось ступить на Лунную поверхность и по смотреть на Землю. 2 июля 1969 г., после десятилетней подготовки и серии испытательных полетов, американским ученым удалось осуществить посадку на Луне пилотируемого космического аппарата «Аполлон-11». 24 июля «Аполлон-11» вернулся на Землю. Космонавты доставили около 22 кг образцов лунных пород. За два часа пребывания на лунной поверхности Армстронг и Олдрин установили там ряд научных приборов: сейсмометр для регистрации колебаний лунной коры, лазерный радарный рефлектор (лидар) для точнейшего измерения расстояний до земных пунктов передачи сигналов и др.</a:t>
            </a:r>
          </a:p>
          <a:p>
            <a:pPr marL="63500" indent="0">
              <a:buFont typeface="Wingdings 2" pitchFamily="18" charset="2"/>
              <a:buNone/>
            </a:pPr>
            <a:endParaRPr lang="ru-RU" sz="2000" smtClean="0">
              <a:latin typeface="Arial" charset="0"/>
              <a:cs typeface="Arial" charset="0"/>
            </a:endParaRPr>
          </a:p>
        </p:txBody>
      </p:sp>
      <p:pic>
        <p:nvPicPr>
          <p:cNvPr id="2" name="Заголовок 1"/>
          <p:cNvPicPr>
            <a:picLocks noGrp="1" noChangeArrowheads="1"/>
          </p:cNvPicPr>
          <p:nvPr>
            <p:ph type="title"/>
          </p:nvPr>
        </p:nvPicPr>
        <p:blipFill>
          <a:blip r:embed="rId2">
            <a:extLst>
              <a:ext uri="{28A0092B-C50C-407E-A947-70E740481C1C}">
                <a14:useLocalDpi xmlns="" xmlns:a14="http://schemas.microsoft.com/office/drawing/2010/main" val="0"/>
              </a:ext>
            </a:extLst>
          </a:blip>
          <a:stretch>
            <a:fillRect/>
          </a:stretch>
        </p:blipFill>
        <p:spPr bwMode="auto">
          <a:xfrm>
            <a:off x="984898" y="152400"/>
            <a:ext cx="7174204" cy="1219200"/>
          </a:xfrm>
        </p:spPr>
      </p:pic>
    </p:spTree>
    <p:extLst>
      <p:ext uri="{BB962C8B-B14F-4D97-AF65-F5344CB8AC3E}">
        <p14:creationId xmlns="" xmlns:p14="http://schemas.microsoft.com/office/powerpoint/2010/main" val="4135871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4711700" y="4189119"/>
            <a:ext cx="4146550" cy="2654886"/>
          </a:xfrm>
          <a:prstGeom prst="rect">
            <a:avLst/>
          </a:prstGeom>
          <a:noFill/>
          <a:effectLst>
            <a:softEdge rad="1270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643438" y="188913"/>
            <a:ext cx="2963862" cy="4572000"/>
          </a:xfrm>
        </p:spPr>
        <p:txBody>
          <a:bodyPr>
            <a:normAutofit lnSpcReduction="10000"/>
          </a:bodyPr>
          <a:lstStyle/>
          <a:p>
            <a:pPr marL="64008" indent="0" fontAlgn="auto">
              <a:spcAft>
                <a:spcPts val="0"/>
              </a:spcAft>
              <a:buFont typeface="Wingdings 2"/>
              <a:buNone/>
              <a:defRPr/>
            </a:pPr>
            <a:r>
              <a:rPr lang="ru-RU" sz="2000" dirty="0">
                <a:latin typeface="Arial" pitchFamily="34" charset="0"/>
                <a:cs typeface="Arial" pitchFamily="34" charset="0"/>
              </a:rPr>
              <a:t>На Луне нет воздуха, и поэтому астронавтам, высадившимся на Луну, нужно было одевать специальные скафандры </a:t>
            </a:r>
          </a:p>
          <a:p>
            <a:pPr marL="64008" indent="0" fontAlgn="auto">
              <a:spcAft>
                <a:spcPts val="0"/>
              </a:spcAft>
              <a:buFont typeface="Wingdings 2"/>
              <a:buNone/>
              <a:defRPr/>
            </a:pPr>
            <a:r>
              <a:rPr lang="ru-RU" sz="2000" dirty="0">
                <a:latin typeface="Arial" pitchFamily="34" charset="0"/>
                <a:cs typeface="Arial" pitchFamily="34" charset="0"/>
              </a:rPr>
              <a:t>Большой мешок сзади – это аппарат с запасом воздуха для дыхания</a:t>
            </a:r>
          </a:p>
          <a:p>
            <a:pPr marL="64008" indent="0" fontAlgn="auto">
              <a:spcAft>
                <a:spcPts val="0"/>
              </a:spcAft>
              <a:buFont typeface="Wingdings 2"/>
              <a:buNone/>
              <a:defRPr/>
            </a:pPr>
            <a:r>
              <a:rPr lang="ru-RU" sz="2000" dirty="0">
                <a:solidFill>
                  <a:prstClr val="white"/>
                </a:solidFill>
                <a:latin typeface="Arial" pitchFamily="34" charset="0"/>
                <a:cs typeface="Arial" pitchFamily="34" charset="0"/>
              </a:rPr>
              <a:t>На голове шлем с темным забралом, чтобы защитить глаза от яркого солнечного света</a:t>
            </a:r>
            <a:endParaRPr lang="ru-RU" sz="2000" dirty="0"/>
          </a:p>
        </p:txBody>
      </p:sp>
      <p:sp>
        <p:nvSpPr>
          <p:cNvPr id="5" name="Заголовок 4"/>
          <p:cNvSpPr>
            <a:spLocks noGrp="1"/>
          </p:cNvSpPr>
          <p:nvPr>
            <p:ph type="title"/>
          </p:nvPr>
        </p:nvSpPr>
        <p:spPr>
          <a:xfrm>
            <a:off x="827584" y="4509120"/>
            <a:ext cx="3456384" cy="2304256"/>
          </a:xfrm>
        </p:spPr>
        <p:txBody>
          <a:bodyPr/>
          <a:lstStyle/>
          <a:p>
            <a:pPr marL="484632" indent="0" fontAlgn="auto">
              <a:spcAft>
                <a:spcPts val="0"/>
              </a:spcAft>
              <a:defRPr/>
            </a:pPr>
            <a:r>
              <a:rPr lang="ru-RU" sz="2000" dirty="0">
                <a:ln>
                  <a:noFill/>
                </a:ln>
                <a:solidFill>
                  <a:prstClr val="white"/>
                </a:solidFill>
                <a:effectLst/>
                <a:latin typeface="Arial" pitchFamily="34" charset="0"/>
                <a:cs typeface="Arial" pitchFamily="34" charset="0"/>
              </a:rPr>
              <a:t>На Луне нет атмосферы и поэтому никогда не бывает ветра, а это значит, что след, оставленный луноходом, останется там навсегда</a:t>
            </a:r>
            <a:endParaRPr lang="ru-RU" dirty="0">
              <a:solidFill>
                <a:schemeClr val="accent1">
                  <a:tint val="83000"/>
                  <a:satMod val="150000"/>
                </a:schemeClr>
              </a:solidFill>
            </a:endParaRPr>
          </a:p>
        </p:txBody>
      </p:sp>
      <p:pic>
        <p:nvPicPr>
          <p:cNvPr id="2050" name="Picture 2"/>
          <p:cNvPicPr>
            <a:picLocks noChangeAspect="1" noChangeArrowheads="1"/>
          </p:cNvPicPr>
          <p:nvPr/>
        </p:nvPicPr>
        <p:blipFill>
          <a:blip r:embed="rId3">
            <a:extLst>
              <a:ext uri="{28A0092B-C50C-407E-A947-70E740481C1C}">
                <a14:useLocalDpi xmlns="" xmlns:a14="http://schemas.microsoft.com/office/drawing/2010/main" val="0"/>
              </a:ext>
            </a:extLst>
          </a:blip>
          <a:stretch>
            <a:fillRect/>
          </a:stretch>
        </p:blipFill>
        <p:spPr bwMode="auto">
          <a:xfrm>
            <a:off x="895350" y="525785"/>
            <a:ext cx="3036888" cy="3618854"/>
          </a:xfrm>
          <a:prstGeom prst="rect">
            <a:avLst/>
          </a:prstGeom>
          <a:noFill/>
          <a:effectLst>
            <a:softEdge rad="1270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83739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107950" y="1125538"/>
          <a:ext cx="8856663" cy="5135564"/>
        </p:xfrm>
        <a:graphic>
          <a:graphicData uri="http://schemas.openxmlformats.org/drawingml/2006/table">
            <a:tbl>
              <a:tblPr firstRow="1" bandRow="1">
                <a:tableStyleId>{5C22544A-7EE6-4342-B048-85BDC9FD1C3A}</a:tableStyleId>
              </a:tblPr>
              <a:tblGrid>
                <a:gridCol w="1948499"/>
                <a:gridCol w="1594165"/>
                <a:gridCol w="1771333"/>
                <a:gridCol w="1771333"/>
                <a:gridCol w="1771333"/>
              </a:tblGrid>
              <a:tr h="1067424">
                <a:tc>
                  <a:txBody>
                    <a:bodyPr/>
                    <a:lstStyle/>
                    <a:p>
                      <a:pPr algn="ctr"/>
                      <a:r>
                        <a:rPr lang="ru-RU" sz="1400" dirty="0" smtClean="0"/>
                        <a:t>Приземление</a:t>
                      </a:r>
                      <a:endParaRPr lang="ru-RU" sz="1400" dirty="0"/>
                    </a:p>
                  </a:txBody>
                  <a:tcPr marL="91437" marR="91437" marT="45711" marB="45711"/>
                </a:tc>
                <a:tc>
                  <a:txBody>
                    <a:bodyPr/>
                    <a:lstStyle/>
                    <a:p>
                      <a:pPr algn="ctr"/>
                      <a:r>
                        <a:rPr lang="ru-RU" sz="1400" dirty="0" smtClean="0"/>
                        <a:t>Члены экипажа</a:t>
                      </a:r>
                      <a:endParaRPr lang="ru-RU" sz="1400" dirty="0"/>
                    </a:p>
                  </a:txBody>
                  <a:tcPr marL="91437" marR="91437" marT="45711" marB="45711"/>
                </a:tc>
                <a:tc>
                  <a:txBody>
                    <a:bodyPr/>
                    <a:lstStyle/>
                    <a:p>
                      <a:pPr algn="ctr"/>
                      <a:r>
                        <a:rPr lang="ru-RU" sz="1400" dirty="0" smtClean="0"/>
                        <a:t>Время, проведенное вне модульного отсека</a:t>
                      </a:r>
                      <a:endParaRPr lang="ru-RU" sz="1400" dirty="0"/>
                    </a:p>
                  </a:txBody>
                  <a:tcPr marL="91437" marR="91437" marT="45711" marB="45711"/>
                </a:tc>
                <a:tc>
                  <a:txBody>
                    <a:bodyPr/>
                    <a:lstStyle/>
                    <a:p>
                      <a:pPr algn="ctr"/>
                      <a:r>
                        <a:rPr lang="ru-RU" sz="1400" dirty="0" smtClean="0"/>
                        <a:t>Преодоленное расстояние</a:t>
                      </a:r>
                      <a:endParaRPr lang="ru-RU" sz="1400" dirty="0"/>
                    </a:p>
                  </a:txBody>
                  <a:tcPr marL="91437" marR="91437" marT="45711" marB="45711"/>
                </a:tc>
                <a:tc>
                  <a:txBody>
                    <a:bodyPr/>
                    <a:lstStyle/>
                    <a:p>
                      <a:pPr algn="ctr"/>
                      <a:r>
                        <a:rPr lang="ru-RU" sz="1400" dirty="0" smtClean="0"/>
                        <a:t>Масса образцов</a:t>
                      </a:r>
                      <a:endParaRPr lang="ru-RU" sz="1400" dirty="0"/>
                    </a:p>
                  </a:txBody>
                  <a:tcPr marL="91437" marR="91437" marT="45711" marB="45711"/>
                </a:tc>
              </a:tr>
              <a:tr h="774884">
                <a:tc>
                  <a:txBody>
                    <a:bodyPr/>
                    <a:lstStyle/>
                    <a:p>
                      <a:r>
                        <a:rPr lang="ru-RU" sz="1800" dirty="0" smtClean="0">
                          <a:latin typeface="Arial" pitchFamily="34" charset="0"/>
                          <a:cs typeface="Arial" pitchFamily="34" charset="0"/>
                        </a:rPr>
                        <a:t>21.07.1969 г</a:t>
                      </a:r>
                      <a:endParaRPr lang="ru-RU" sz="1800" dirty="0">
                        <a:latin typeface="Arial" pitchFamily="34" charset="0"/>
                        <a:cs typeface="Arial" pitchFamily="34" charset="0"/>
                      </a:endParaRPr>
                    </a:p>
                  </a:txBody>
                  <a:tcPr marL="91437" marR="91437" marT="45711" marB="45711"/>
                </a:tc>
                <a:tc>
                  <a:txBody>
                    <a:bodyPr/>
                    <a:lstStyle/>
                    <a:p>
                      <a:r>
                        <a:rPr lang="ru-RU" sz="1400" dirty="0" err="1" smtClean="0">
                          <a:latin typeface="Arial" pitchFamily="34" charset="0"/>
                          <a:cs typeface="Arial" pitchFamily="34" charset="0"/>
                        </a:rPr>
                        <a:t>Армстронг</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Олдрин</a:t>
                      </a:r>
                      <a:r>
                        <a:rPr lang="ru-RU" sz="1400" dirty="0" smtClean="0">
                          <a:latin typeface="Arial" pitchFamily="34" charset="0"/>
                          <a:cs typeface="Arial" pitchFamily="34" charset="0"/>
                        </a:rPr>
                        <a:t>, Коллинз</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2ч 32мин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0,25км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21,7кг</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19.11.1969г</a:t>
                      </a:r>
                      <a:endParaRPr lang="ru-RU" sz="1800" dirty="0">
                        <a:latin typeface="Arial" pitchFamily="34" charset="0"/>
                        <a:cs typeface="Arial" pitchFamily="34" charset="0"/>
                      </a:endParaRPr>
                    </a:p>
                  </a:txBody>
                  <a:tcPr marL="91437" marR="91437" marT="45711" marB="45711"/>
                </a:tc>
                <a:tc>
                  <a:txBody>
                    <a:bodyPr/>
                    <a:lstStyle/>
                    <a:p>
                      <a:r>
                        <a:rPr lang="ru-RU" sz="1400" dirty="0" err="1" smtClean="0">
                          <a:latin typeface="Arial" pitchFamily="34" charset="0"/>
                          <a:cs typeface="Arial" pitchFamily="34" charset="0"/>
                        </a:rPr>
                        <a:t>Кондрад</a:t>
                      </a:r>
                      <a:r>
                        <a:rPr lang="ru-RU" sz="1400" dirty="0" smtClean="0">
                          <a:latin typeface="Arial" pitchFamily="34" charset="0"/>
                          <a:cs typeface="Arial" pitchFamily="34" charset="0"/>
                        </a:rPr>
                        <a:t>, Бин, Гордон</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7ч 45 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1,35км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34,4кг</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Не достиг Луны</a:t>
                      </a:r>
                      <a:endParaRPr lang="ru-RU" sz="1800" dirty="0">
                        <a:latin typeface="Arial" pitchFamily="34" charset="0"/>
                        <a:cs typeface="Arial" pitchFamily="34" charset="0"/>
                      </a:endParaRPr>
                    </a:p>
                  </a:txBody>
                  <a:tcPr marL="91437" marR="91437" marT="45711" marB="45711"/>
                </a:tc>
                <a:tc>
                  <a:txBody>
                    <a:bodyPr/>
                    <a:lstStyle/>
                    <a:p>
                      <a:r>
                        <a:rPr lang="ru-RU" sz="1400" dirty="0" err="1" smtClean="0">
                          <a:latin typeface="Arial" pitchFamily="34" charset="0"/>
                          <a:cs typeface="Arial" pitchFamily="34" charset="0"/>
                        </a:rPr>
                        <a:t>Ловел</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Свигерт</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Хейз</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05.02.1971г</a:t>
                      </a:r>
                      <a:endParaRPr lang="ru-RU" sz="1800" dirty="0">
                        <a:latin typeface="Arial" pitchFamily="34" charset="0"/>
                        <a:cs typeface="Arial" pitchFamily="34" charset="0"/>
                      </a:endParaRPr>
                    </a:p>
                  </a:txBody>
                  <a:tcPr marL="91437" marR="91437" marT="45711" marB="45711"/>
                </a:tc>
                <a:tc>
                  <a:txBody>
                    <a:bodyPr/>
                    <a:lstStyle/>
                    <a:p>
                      <a:r>
                        <a:rPr lang="ru-RU" sz="1400" dirty="0" smtClean="0">
                          <a:latin typeface="Arial" pitchFamily="34" charset="0"/>
                          <a:cs typeface="Arial" pitchFamily="34" charset="0"/>
                        </a:rPr>
                        <a:t>Шепард,</a:t>
                      </a:r>
                      <a:r>
                        <a:rPr lang="ru-RU" sz="1400" baseline="0" dirty="0" smtClean="0">
                          <a:latin typeface="Arial" pitchFamily="34" charset="0"/>
                          <a:cs typeface="Arial" pitchFamily="34" charset="0"/>
                        </a:rPr>
                        <a:t> </a:t>
                      </a:r>
                      <a:r>
                        <a:rPr lang="ru-RU" sz="1400" baseline="0" dirty="0" err="1" smtClean="0">
                          <a:latin typeface="Arial" pitchFamily="34" charset="0"/>
                          <a:cs typeface="Arial" pitchFamily="34" charset="0"/>
                        </a:rPr>
                        <a:t>Митчел</a:t>
                      </a:r>
                      <a:r>
                        <a:rPr lang="ru-RU" sz="1400" baseline="0" dirty="0" smtClean="0">
                          <a:latin typeface="Arial" pitchFamily="34" charset="0"/>
                          <a:cs typeface="Arial" pitchFamily="34" charset="0"/>
                        </a:rPr>
                        <a:t>, Роса</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9ч 21мин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3,45км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42,9кг</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30.07.1971г</a:t>
                      </a:r>
                      <a:endParaRPr lang="ru-RU" sz="1800" dirty="0">
                        <a:latin typeface="Arial" pitchFamily="34" charset="0"/>
                        <a:cs typeface="Arial" pitchFamily="34" charset="0"/>
                      </a:endParaRPr>
                    </a:p>
                  </a:txBody>
                  <a:tcPr marL="91437" marR="91437" marT="45711" marB="45711"/>
                </a:tc>
                <a:tc>
                  <a:txBody>
                    <a:bodyPr/>
                    <a:lstStyle/>
                    <a:p>
                      <a:r>
                        <a:rPr lang="ru-RU" sz="1400" dirty="0" smtClean="0">
                          <a:latin typeface="Arial" pitchFamily="34" charset="0"/>
                          <a:cs typeface="Arial" pitchFamily="34" charset="0"/>
                        </a:rPr>
                        <a:t>Скотт, Ирвин, </a:t>
                      </a:r>
                      <a:r>
                        <a:rPr lang="ru-RU" sz="1400" dirty="0" err="1" smtClean="0">
                          <a:latin typeface="Arial" pitchFamily="34" charset="0"/>
                          <a:cs typeface="Arial" pitchFamily="34" charset="0"/>
                        </a:rPr>
                        <a:t>Ворден</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19ч 8 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27,9км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76,8кг</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21.04.1972г</a:t>
                      </a:r>
                      <a:endParaRPr lang="ru-RU" sz="1800" dirty="0">
                        <a:latin typeface="Arial" pitchFamily="34" charset="0"/>
                        <a:cs typeface="Arial" pitchFamily="34" charset="0"/>
                      </a:endParaRPr>
                    </a:p>
                  </a:txBody>
                  <a:tcPr marL="91437" marR="91437" marT="45711" marB="45711"/>
                </a:tc>
                <a:tc>
                  <a:txBody>
                    <a:bodyPr/>
                    <a:lstStyle/>
                    <a:p>
                      <a:r>
                        <a:rPr lang="ru-RU" sz="1400" dirty="0" smtClean="0">
                          <a:latin typeface="Arial" pitchFamily="34" charset="0"/>
                          <a:cs typeface="Arial" pitchFamily="34" charset="0"/>
                        </a:rPr>
                        <a:t>Янг, </a:t>
                      </a:r>
                      <a:r>
                        <a:rPr lang="ru-RU" sz="1400" dirty="0" err="1" smtClean="0">
                          <a:latin typeface="Arial" pitchFamily="34" charset="0"/>
                          <a:cs typeface="Arial" pitchFamily="34" charset="0"/>
                        </a:rPr>
                        <a:t>Дюк</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Маттингли</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20ч</a:t>
                      </a:r>
                      <a:r>
                        <a:rPr lang="ru-RU" sz="1800" baseline="0" dirty="0" smtClean="0">
                          <a:latin typeface="Arial" pitchFamily="34" charset="0"/>
                          <a:cs typeface="Arial" pitchFamily="34" charset="0"/>
                        </a:rPr>
                        <a:t> 14мин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27км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94,7кг</a:t>
                      </a:r>
                      <a:endParaRPr lang="ru-RU" sz="1800" dirty="0">
                        <a:latin typeface="Arial" pitchFamily="34" charset="0"/>
                        <a:cs typeface="Arial" pitchFamily="34" charset="0"/>
                      </a:endParaRPr>
                    </a:p>
                  </a:txBody>
                  <a:tcPr marL="91437" marR="91437" marT="45711" marB="45711"/>
                </a:tc>
              </a:tr>
              <a:tr h="548876">
                <a:tc>
                  <a:txBody>
                    <a:bodyPr/>
                    <a:lstStyle/>
                    <a:p>
                      <a:r>
                        <a:rPr lang="ru-RU" sz="1800" dirty="0" smtClean="0">
                          <a:latin typeface="Arial" pitchFamily="34" charset="0"/>
                          <a:cs typeface="Arial" pitchFamily="34" charset="0"/>
                        </a:rPr>
                        <a:t>11.12.1972г</a:t>
                      </a:r>
                      <a:endParaRPr lang="ru-RU" sz="1800" dirty="0">
                        <a:latin typeface="Arial" pitchFamily="34" charset="0"/>
                        <a:cs typeface="Arial" pitchFamily="34" charset="0"/>
                      </a:endParaRPr>
                    </a:p>
                  </a:txBody>
                  <a:tcPr marL="91437" marR="91437" marT="45711" marB="45711"/>
                </a:tc>
                <a:tc>
                  <a:txBody>
                    <a:bodyPr/>
                    <a:lstStyle/>
                    <a:p>
                      <a:r>
                        <a:rPr lang="ru-RU" sz="1400" dirty="0" err="1" smtClean="0">
                          <a:latin typeface="Arial" pitchFamily="34" charset="0"/>
                          <a:cs typeface="Arial" pitchFamily="34" charset="0"/>
                        </a:rPr>
                        <a:t>Кернан</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Шмитт</a:t>
                      </a:r>
                      <a:r>
                        <a:rPr lang="ru-RU" sz="1400" dirty="0" smtClean="0">
                          <a:latin typeface="Arial" pitchFamily="34" charset="0"/>
                          <a:cs typeface="Arial" pitchFamily="34" charset="0"/>
                        </a:rPr>
                        <a:t>, Эванс</a:t>
                      </a:r>
                      <a:endParaRPr lang="ru-RU" sz="14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22ч</a:t>
                      </a:r>
                      <a:r>
                        <a:rPr lang="ru-RU" sz="1800" baseline="0" dirty="0" smtClean="0">
                          <a:latin typeface="Arial" pitchFamily="34" charset="0"/>
                          <a:cs typeface="Arial" pitchFamily="34" charset="0"/>
                        </a:rPr>
                        <a:t> 4 мин</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35км</a:t>
                      </a:r>
                      <a:endParaRPr lang="ru-RU" sz="1800" dirty="0">
                        <a:latin typeface="Arial" pitchFamily="34" charset="0"/>
                        <a:cs typeface="Arial" pitchFamily="34" charset="0"/>
                      </a:endParaRPr>
                    </a:p>
                  </a:txBody>
                  <a:tcPr marL="91437" marR="91437" marT="45711" marB="45711"/>
                </a:tc>
                <a:tc>
                  <a:txBody>
                    <a:bodyPr/>
                    <a:lstStyle/>
                    <a:p>
                      <a:r>
                        <a:rPr lang="ru-RU" sz="1800" dirty="0" smtClean="0">
                          <a:latin typeface="Arial" pitchFamily="34" charset="0"/>
                          <a:cs typeface="Arial" pitchFamily="34" charset="0"/>
                        </a:rPr>
                        <a:t>110,5кг</a:t>
                      </a:r>
                      <a:endParaRPr lang="ru-RU" sz="1800" dirty="0">
                        <a:latin typeface="Arial" pitchFamily="34" charset="0"/>
                        <a:cs typeface="Arial" pitchFamily="34" charset="0"/>
                      </a:endParaRPr>
                    </a:p>
                  </a:txBody>
                  <a:tcPr marL="91437" marR="91437" marT="45711" marB="45711"/>
                </a:tc>
              </a:tr>
            </a:tbl>
          </a:graphicData>
        </a:graphic>
      </p:graphicFrame>
      <p:sp>
        <p:nvSpPr>
          <p:cNvPr id="3" name="Заголовок 2"/>
          <p:cNvSpPr>
            <a:spLocks noGrp="1"/>
          </p:cNvSpPr>
          <p:nvPr>
            <p:ph type="title"/>
          </p:nvPr>
        </p:nvSpPr>
        <p:spPr>
          <a:xfrm>
            <a:off x="457200" y="152400"/>
            <a:ext cx="8229600" cy="900336"/>
          </a:xfrm>
        </p:spPr>
        <p:txBody>
          <a:bodyPr/>
          <a:lstStyle/>
          <a:p>
            <a:pPr algn="ctr"/>
            <a:r>
              <a:rPr lang="ru-RU" dirty="0" smtClean="0">
                <a:solidFill>
                  <a:schemeClr val="accent6">
                    <a:lumMod val="50000"/>
                  </a:schemeClr>
                </a:solidFill>
                <a:latin typeface="Arial" pitchFamily="34" charset="0"/>
                <a:cs typeface="Arial" pitchFamily="34" charset="0"/>
              </a:rPr>
              <a:t>Полеты «Аполлона»</a:t>
            </a:r>
            <a:endParaRPr lang="ru-RU" dirty="0">
              <a:solidFill>
                <a:schemeClr val="accent6">
                  <a:lumMod val="50000"/>
                </a:schemeClr>
              </a:solidFill>
              <a:latin typeface="Arial" pitchFamily="34" charset="0"/>
              <a:cs typeface="Arial" pitchFamily="34" charset="0"/>
            </a:endParaRPr>
          </a:p>
        </p:txBody>
      </p:sp>
    </p:spTree>
    <p:extLst>
      <p:ext uri="{BB962C8B-B14F-4D97-AF65-F5344CB8AC3E}">
        <p14:creationId xmlns="" xmlns:p14="http://schemas.microsoft.com/office/powerpoint/2010/main" val="425585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822325" y="75035"/>
            <a:ext cx="7383463" cy="6598393"/>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23555" name="Объект 2"/>
          <p:cNvSpPr>
            <a:spLocks noGrp="1"/>
          </p:cNvSpPr>
          <p:nvPr>
            <p:ph idx="1"/>
          </p:nvPr>
        </p:nvSpPr>
        <p:spPr>
          <a:xfrm>
            <a:off x="457200" y="1882775"/>
            <a:ext cx="8229600" cy="4572000"/>
          </a:xfrm>
        </p:spPr>
        <p:txBody>
          <a:bodyPr/>
          <a:lstStyle/>
          <a:p>
            <a:r>
              <a:rPr lang="ru-RU" sz="2800" dirty="0" smtClean="0">
                <a:latin typeface="Arial" charset="0"/>
                <a:cs typeface="Arial" charset="0"/>
              </a:rPr>
              <a:t>Самые молодые породы были образованы 3,2 млрд лет назад, что говорит о почти полном отсутствии с того времени вулканической активности на Луне.</a:t>
            </a:r>
          </a:p>
          <a:p>
            <a:r>
              <a:rPr lang="ru-RU" sz="2800" dirty="0" smtClean="0">
                <a:latin typeface="Arial" charset="0"/>
                <a:cs typeface="Arial" charset="0"/>
              </a:rPr>
              <a:t>Плотность Лунной коры меньше плотности Земной, следовательно, их состав разный.</a:t>
            </a:r>
          </a:p>
          <a:p>
            <a:r>
              <a:rPr lang="ru-RU" sz="2800" dirty="0" smtClean="0">
                <a:latin typeface="Arial" charset="0"/>
                <a:cs typeface="Arial" charset="0"/>
              </a:rPr>
              <a:t>На раннем этапе развития Луны вследствие падения больших метеоритов значительная часть ее поверхности была покрыта слоем горячей лавы.</a:t>
            </a:r>
          </a:p>
        </p:txBody>
      </p:sp>
      <p:sp>
        <p:nvSpPr>
          <p:cNvPr id="2" name="Заголовок 1"/>
          <p:cNvSpPr>
            <a:spLocks noGrp="1"/>
          </p:cNvSpPr>
          <p:nvPr>
            <p:ph type="title"/>
          </p:nvPr>
        </p:nvSpPr>
        <p:spPr>
          <a:xfrm>
            <a:off x="457200" y="152400"/>
            <a:ext cx="8229600" cy="1620416"/>
          </a:xfrm>
        </p:spPr>
        <p:txBody>
          <a:bodyPr>
            <a:normAutofit fontScale="90000"/>
          </a:bodyPr>
          <a:lstStyle/>
          <a:p>
            <a:pPr marL="484632" indent="0" algn="ctr" fontAlgn="auto">
              <a:spcAft>
                <a:spcPts val="0"/>
              </a:spcAft>
              <a:defRPr/>
            </a:pPr>
            <a:r>
              <a:rPr lang="ru-RU" dirty="0" smtClean="0">
                <a:solidFill>
                  <a:schemeClr val="accent6">
                    <a:lumMod val="50000"/>
                  </a:schemeClr>
                </a:solidFill>
                <a:latin typeface="Arial" pitchFamily="34" charset="0"/>
                <a:cs typeface="Arial" pitchFamily="34" charset="0"/>
              </a:rPr>
              <a:t>Некоторые научные данные, полученные в ходе полетов «Аполлона»</a:t>
            </a:r>
            <a:endParaRPr lang="ru-RU" dirty="0">
              <a:solidFill>
                <a:schemeClr val="accent6">
                  <a:lumMod val="50000"/>
                </a:schemeClr>
              </a:solidFill>
              <a:latin typeface="Arial" pitchFamily="34" charset="0"/>
              <a:cs typeface="Arial" pitchFamily="34" charset="0"/>
            </a:endParaRPr>
          </a:p>
        </p:txBody>
      </p:sp>
    </p:spTree>
    <p:extLst>
      <p:ext uri="{BB962C8B-B14F-4D97-AF65-F5344CB8AC3E}">
        <p14:creationId xmlns="" xmlns:p14="http://schemas.microsoft.com/office/powerpoint/2010/main" val="1300478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24286" y="328613"/>
            <a:ext cx="8795390" cy="6419850"/>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1412875"/>
            <a:ext cx="8229600" cy="5041900"/>
          </a:xfrm>
        </p:spPr>
        <p:txBody>
          <a:bodyPr>
            <a:normAutofit/>
          </a:bodyPr>
          <a:lstStyle/>
          <a:p>
            <a:pPr marL="64008" indent="0" fontAlgn="auto">
              <a:spcAft>
                <a:spcPts val="0"/>
              </a:spcAft>
              <a:buFont typeface="Wingdings 2"/>
              <a:buNone/>
              <a:defRPr/>
            </a:pPr>
            <a:r>
              <a:rPr lang="ru-RU" dirty="0" smtClean="0">
                <a:latin typeface="Arial" pitchFamily="34" charset="0"/>
                <a:cs typeface="Arial" pitchFamily="34" charset="0"/>
              </a:rPr>
              <a:t>Запуск ИСЗ, выход человека в космос, работа на орбитальной станции – все это стало привычным и уже не вызывает восхищения. Однако, эта «обычная» работа связана с риском и несет захватывающие открытия, порождает новые проекты. Самые смелые фантазии становятся реальностью в наши дни. </a:t>
            </a:r>
          </a:p>
          <a:p>
            <a:pPr marL="64008" indent="0" fontAlgn="auto">
              <a:spcAft>
                <a:spcPts val="0"/>
              </a:spcAft>
              <a:buFont typeface="Wingdings 2"/>
              <a:buNone/>
              <a:defRPr/>
            </a:pPr>
            <a:r>
              <a:rPr lang="ru-RU" dirty="0" smtClean="0">
                <a:latin typeface="Arial" pitchFamily="34" charset="0"/>
                <a:cs typeface="Arial" pitchFamily="34" charset="0"/>
              </a:rPr>
              <a:t>Так на МКС, работающей с 2000г в пилотируемом режиме, планируются следующие исследовательские </a:t>
            </a:r>
            <a:r>
              <a:rPr lang="ru-RU" dirty="0" err="1" smtClean="0">
                <a:latin typeface="Arial" pitchFamily="34" charset="0"/>
                <a:cs typeface="Arial" pitchFamily="34" charset="0"/>
              </a:rPr>
              <a:t>пректы</a:t>
            </a:r>
            <a:r>
              <a:rPr lang="ru-RU" dirty="0" smtClean="0">
                <a:latin typeface="Arial" pitchFamily="34" charset="0"/>
                <a:cs typeface="Arial" pitchFamily="34" charset="0"/>
              </a:rPr>
              <a:t>:</a:t>
            </a:r>
            <a:endParaRPr lang="ru-RU" dirty="0">
              <a:latin typeface="Arial" pitchFamily="34" charset="0"/>
              <a:cs typeface="Arial" pitchFamily="34" charset="0"/>
            </a:endParaRPr>
          </a:p>
        </p:txBody>
      </p:sp>
      <p:sp>
        <p:nvSpPr>
          <p:cNvPr id="4" name="Заголовок 3"/>
          <p:cNvSpPr>
            <a:spLocks noGrp="1"/>
          </p:cNvSpPr>
          <p:nvPr>
            <p:ph type="title"/>
          </p:nvPr>
        </p:nvSpPr>
        <p:spPr/>
        <p:txBody>
          <a:bodyPr/>
          <a:lstStyle/>
          <a:p>
            <a:pPr algn="ctr"/>
            <a:r>
              <a:rPr lang="ru-RU" dirty="0" smtClean="0">
                <a:solidFill>
                  <a:schemeClr val="accent6">
                    <a:lumMod val="50000"/>
                  </a:schemeClr>
                </a:solidFill>
                <a:latin typeface="Arial" pitchFamily="34" charset="0"/>
                <a:cs typeface="Arial" pitchFamily="34" charset="0"/>
              </a:rPr>
              <a:t>Новые проекты</a:t>
            </a:r>
            <a:endParaRPr lang="ru-RU" dirty="0">
              <a:solidFill>
                <a:schemeClr val="accent6">
                  <a:lumMod val="50000"/>
                </a:schemeClr>
              </a:solidFill>
              <a:latin typeface="Arial" pitchFamily="34" charset="0"/>
              <a:cs typeface="Arial" pitchFamily="34" charset="0"/>
            </a:endParaRPr>
          </a:p>
        </p:txBody>
      </p:sp>
    </p:spTree>
    <p:extLst>
      <p:ext uri="{BB962C8B-B14F-4D97-AF65-F5344CB8AC3E}">
        <p14:creationId xmlns="" xmlns:p14="http://schemas.microsoft.com/office/powerpoint/2010/main" val="2478900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350"/>
            <a:ext cx="8229600" cy="6408738"/>
          </a:xfrm>
        </p:spPr>
        <p:txBody>
          <a:bodyPr>
            <a:normAutofit/>
          </a:bodyPr>
          <a:lstStyle/>
          <a:p>
            <a:pPr marL="448056" indent="-384048" fontAlgn="auto">
              <a:spcAft>
                <a:spcPts val="0"/>
              </a:spcAft>
              <a:buFont typeface="Wingdings 2"/>
              <a:buChar char=""/>
              <a:defRPr/>
            </a:pPr>
            <a:r>
              <a:rPr lang="ru-RU" dirty="0" smtClean="0">
                <a:latin typeface="Arial" pitchFamily="34" charset="0"/>
                <a:cs typeface="Arial" pitchFamily="34" charset="0"/>
              </a:rPr>
              <a:t>Изучение важных органических соединений в условиях невесомости, в частности молекул белка, а также целых клеток.</a:t>
            </a:r>
          </a:p>
          <a:p>
            <a:pPr marL="448056" indent="-384048" fontAlgn="auto">
              <a:spcAft>
                <a:spcPts val="0"/>
              </a:spcAft>
              <a:buFont typeface="Wingdings 2"/>
              <a:buChar char=""/>
              <a:defRPr/>
            </a:pPr>
            <a:r>
              <a:rPr lang="ru-RU" dirty="0" smtClean="0">
                <a:latin typeface="Arial" pitchFamily="34" charset="0"/>
                <a:cs typeface="Arial" pitchFamily="34" charset="0"/>
              </a:rPr>
              <a:t>Проведение новых исследований человеческого организма: выяснение влияния на него долгого пребывания в условиях невесомости.</a:t>
            </a:r>
          </a:p>
          <a:p>
            <a:pPr marL="448056" indent="-384048" fontAlgn="auto">
              <a:spcAft>
                <a:spcPts val="0"/>
              </a:spcAft>
              <a:buFont typeface="Wingdings 2"/>
              <a:buChar char=""/>
              <a:defRPr/>
            </a:pPr>
            <a:r>
              <a:rPr lang="ru-RU" dirty="0" smtClean="0">
                <a:latin typeface="Arial" pitchFamily="34" charset="0"/>
                <a:cs typeface="Arial" pitchFamily="34" charset="0"/>
              </a:rPr>
              <a:t>Очищение от примесей в условиях невесомости металлов для использования, например, в компьютерных чипах.</a:t>
            </a:r>
          </a:p>
          <a:p>
            <a:pPr marL="448056" indent="-384048" fontAlgn="auto">
              <a:spcAft>
                <a:spcPts val="0"/>
              </a:spcAft>
              <a:buFont typeface="Wingdings 2"/>
              <a:buChar char=""/>
              <a:defRPr/>
            </a:pPr>
            <a:r>
              <a:rPr lang="ru-RU" dirty="0" smtClean="0">
                <a:latin typeface="Arial" pitchFamily="34" charset="0"/>
                <a:cs typeface="Arial" pitchFamily="34" charset="0"/>
              </a:rPr>
              <a:t>Долгосрочный мониторинг состояния Земли, предоставляющий необходимую информацию о погоде, глобальных перспективах развития природных явлений и загрязнения окружающей среды.</a:t>
            </a:r>
          </a:p>
        </p:txBody>
      </p:sp>
    </p:spTree>
    <p:extLst>
      <p:ext uri="{BB962C8B-B14F-4D97-AF65-F5344CB8AC3E}">
        <p14:creationId xmlns="" xmlns:p14="http://schemas.microsoft.com/office/powerpoint/2010/main" val="3690259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1904746" y="-6350"/>
            <a:ext cx="5121783" cy="7113588"/>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404813"/>
            <a:ext cx="8229600" cy="6049962"/>
          </a:xfrm>
        </p:spPr>
        <p:txBody>
          <a:bodyPr>
            <a:normAutofit/>
          </a:bodyPr>
          <a:lstStyle/>
          <a:p>
            <a:pPr marL="64008" indent="0" fontAlgn="auto">
              <a:spcAft>
                <a:spcPts val="0"/>
              </a:spcAft>
              <a:buFont typeface="Wingdings 2"/>
              <a:buNone/>
              <a:defRPr/>
            </a:pPr>
            <a:r>
              <a:rPr lang="ru-RU" dirty="0" smtClean="0">
                <a:latin typeface="Arial" pitchFamily="34" charset="0"/>
                <a:cs typeface="Arial" pitchFamily="34" charset="0"/>
              </a:rPr>
              <a:t>С 1980г первая коммерческая космическая организация «</a:t>
            </a:r>
            <a:r>
              <a:rPr lang="ru-RU" dirty="0" err="1" smtClean="0">
                <a:latin typeface="Arial" pitchFamily="34" charset="0"/>
                <a:cs typeface="Arial" pitchFamily="34" charset="0"/>
              </a:rPr>
              <a:t>Арианспейс</a:t>
            </a:r>
            <a:r>
              <a:rPr lang="ru-RU" dirty="0" smtClean="0">
                <a:latin typeface="Arial" pitchFamily="34" charset="0"/>
                <a:cs typeface="Arial" pitchFamily="34" charset="0"/>
              </a:rPr>
              <a:t>» осуществляет каждый год  до половины всех запусков космических спутников с южноамериканского космодрома Куру во Французской Гвиане.</a:t>
            </a:r>
          </a:p>
          <a:p>
            <a:pPr marL="64008" indent="0" fontAlgn="auto">
              <a:spcAft>
                <a:spcPts val="0"/>
              </a:spcAft>
              <a:buFont typeface="Wingdings 2"/>
              <a:buNone/>
              <a:defRPr/>
            </a:pPr>
            <a:endParaRPr lang="ru-RU" dirty="0" smtClean="0">
              <a:latin typeface="Arial" pitchFamily="34" charset="0"/>
              <a:cs typeface="Arial" pitchFamily="34" charset="0"/>
            </a:endParaRPr>
          </a:p>
          <a:p>
            <a:pPr marL="64008" indent="0" fontAlgn="auto">
              <a:spcAft>
                <a:spcPts val="0"/>
              </a:spcAft>
              <a:buFont typeface="Wingdings 2"/>
              <a:buNone/>
              <a:defRPr/>
            </a:pPr>
            <a:r>
              <a:rPr lang="ru-RU" dirty="0" smtClean="0">
                <a:latin typeface="Arial" pitchFamily="34" charset="0"/>
                <a:cs typeface="Arial" pitchFamily="34" charset="0"/>
              </a:rPr>
              <a:t>В Украине наряду с другими работает объединение «</a:t>
            </a:r>
            <a:r>
              <a:rPr lang="ru-RU" dirty="0" err="1" smtClean="0">
                <a:latin typeface="Arial" pitchFamily="34" charset="0"/>
                <a:cs typeface="Arial" pitchFamily="34" charset="0"/>
              </a:rPr>
              <a:t>Хартрон</a:t>
            </a:r>
            <a:r>
              <a:rPr lang="ru-RU" dirty="0" smtClean="0">
                <a:latin typeface="Arial" pitchFamily="34" charset="0"/>
                <a:cs typeface="Arial" pitchFamily="34" charset="0"/>
              </a:rPr>
              <a:t>» в Харькове по выпуску космического оборудования. Успешно готовит специалистов Харьковский </a:t>
            </a:r>
            <a:r>
              <a:rPr lang="ru-RU" dirty="0" err="1" smtClean="0">
                <a:latin typeface="Arial" pitchFamily="34" charset="0"/>
                <a:cs typeface="Arial" pitchFamily="34" charset="0"/>
              </a:rPr>
              <a:t>аэро</a:t>
            </a:r>
            <a:r>
              <a:rPr lang="ru-RU" dirty="0" smtClean="0">
                <a:latin typeface="Arial" pitchFamily="34" charset="0"/>
                <a:cs typeface="Arial" pitchFamily="34" charset="0"/>
              </a:rPr>
              <a:t>-космический университет ( ХАИ). </a:t>
            </a:r>
          </a:p>
          <a:p>
            <a:pPr marL="64008" indent="0" fontAlgn="auto">
              <a:spcAft>
                <a:spcPts val="0"/>
              </a:spcAft>
              <a:buFont typeface="Wingdings 2"/>
              <a:buNone/>
              <a:defRPr/>
            </a:pPr>
            <a:r>
              <a:rPr lang="ru-RU" dirty="0" smtClean="0">
                <a:latin typeface="Arial" pitchFamily="34" charset="0"/>
                <a:cs typeface="Arial" pitchFamily="34" charset="0"/>
              </a:rPr>
              <a:t>Украина участвует в проекте строительства космодрома в Бразилии и в запуске совместно с этой страной космических кораблей. </a:t>
            </a:r>
            <a:endParaRPr lang="ru-RU" dirty="0">
              <a:latin typeface="Arial" pitchFamily="34" charset="0"/>
              <a:cs typeface="Arial" pitchFamily="34" charset="0"/>
            </a:endParaRPr>
          </a:p>
        </p:txBody>
      </p:sp>
    </p:spTree>
    <p:extLst>
      <p:ext uri="{BB962C8B-B14F-4D97-AF65-F5344CB8AC3E}">
        <p14:creationId xmlns="" xmlns:p14="http://schemas.microsoft.com/office/powerpoint/2010/main" val="2892941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19050" y="544318"/>
            <a:ext cx="8839200" cy="5836039"/>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27650" name="Объект 2"/>
          <p:cNvSpPr>
            <a:spLocks noGrp="1"/>
          </p:cNvSpPr>
          <p:nvPr>
            <p:ph idx="1"/>
          </p:nvPr>
        </p:nvSpPr>
        <p:spPr>
          <a:xfrm>
            <a:off x="457200" y="620713"/>
            <a:ext cx="8229600" cy="5834062"/>
          </a:xfrm>
        </p:spPr>
        <p:txBody>
          <a:bodyPr/>
          <a:lstStyle/>
          <a:p>
            <a:pPr marL="63500" indent="0">
              <a:buFont typeface="Wingdings 2" pitchFamily="18" charset="2"/>
              <a:buNone/>
            </a:pPr>
            <a:r>
              <a:rPr lang="ru-RU" sz="2800" dirty="0" smtClean="0">
                <a:latin typeface="Arial" charset="0"/>
                <a:cs typeface="Arial" charset="0"/>
              </a:rPr>
              <a:t>Новые ракеты типа «</a:t>
            </a:r>
            <a:r>
              <a:rPr lang="ru-RU" sz="2800" dirty="0" err="1" smtClean="0">
                <a:latin typeface="Arial" charset="0"/>
                <a:cs typeface="Arial" charset="0"/>
              </a:rPr>
              <a:t>Дип</a:t>
            </a:r>
            <a:r>
              <a:rPr lang="ru-RU" sz="2800" dirty="0" smtClean="0">
                <a:latin typeface="Arial" charset="0"/>
                <a:cs typeface="Arial" charset="0"/>
              </a:rPr>
              <a:t> </a:t>
            </a:r>
            <a:r>
              <a:rPr lang="ru-RU" sz="2800" dirty="0" err="1" smtClean="0">
                <a:latin typeface="Arial" charset="0"/>
                <a:cs typeface="Arial" charset="0"/>
              </a:rPr>
              <a:t>Спейс</a:t>
            </a:r>
            <a:r>
              <a:rPr lang="ru-RU" sz="2800" dirty="0" smtClean="0">
                <a:latin typeface="Arial" charset="0"/>
                <a:cs typeface="Arial" charset="0"/>
              </a:rPr>
              <a:t> 1» с ракетным двигателем на ионной тяге испытывают ученые НАСА. </a:t>
            </a:r>
          </a:p>
          <a:p>
            <a:pPr marL="63500" indent="0">
              <a:buFont typeface="Wingdings 2" pitchFamily="18" charset="2"/>
              <a:buNone/>
            </a:pPr>
            <a:r>
              <a:rPr lang="ru-RU" sz="2800" dirty="0" smtClean="0">
                <a:latin typeface="Arial" charset="0"/>
                <a:cs typeface="Arial" charset="0"/>
              </a:rPr>
              <a:t>В будущем планируется запуск небольших космических аппаратов в космос с помощью рельсовых электромагнитных пушек, которые, постоянно находясь на орбитах вокруг Земли, могут обеспечить тягу в рельсовой электромагнитной пушке (металлической трубе) для резкого ускорения объектов и запуска очень маленьких и дешевых космических аппаратов к планетам Солнечной системы.</a:t>
            </a:r>
          </a:p>
        </p:txBody>
      </p:sp>
    </p:spTree>
    <p:extLst>
      <p:ext uri="{BB962C8B-B14F-4D97-AF65-F5344CB8AC3E}">
        <p14:creationId xmlns="" xmlns:p14="http://schemas.microsoft.com/office/powerpoint/2010/main" val="3496680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38443" y="-103188"/>
            <a:ext cx="9092298" cy="6991351"/>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28675" name="Объект 2"/>
          <p:cNvSpPr>
            <a:spLocks noGrp="1"/>
          </p:cNvSpPr>
          <p:nvPr>
            <p:ph idx="1"/>
          </p:nvPr>
        </p:nvSpPr>
        <p:spPr>
          <a:xfrm>
            <a:off x="457200" y="1882775"/>
            <a:ext cx="8229600" cy="4572000"/>
          </a:xfrm>
        </p:spPr>
        <p:txBody>
          <a:bodyPr/>
          <a:lstStyle/>
          <a:p>
            <a:pPr marL="63500" indent="0">
              <a:buFont typeface="Wingdings 2" pitchFamily="18" charset="2"/>
              <a:buNone/>
            </a:pPr>
            <a:r>
              <a:rPr lang="ru-RU" sz="2800" smtClean="0">
                <a:latin typeface="Arial" charset="0"/>
                <a:cs typeface="Arial" charset="0"/>
              </a:rPr>
              <a:t>(англ. New Horizons) — космический аппарат НАСА (программа «New Frontiers»), предназначенный для изучения Плутона и его естественного спутника Харона. Запуск осуществлён 19 января 2006, с пролётом у Юпитера в 2007 и прибытием к Плутону в 2015. Пролетев мимо Плутона, аппарат, возможно, изучит ещё какой-нибудь объект пояса Койпера. Полная миссия New Horizons рассчитана на 15-17 лет.</a:t>
            </a:r>
          </a:p>
        </p:txBody>
      </p:sp>
      <p:sp>
        <p:nvSpPr>
          <p:cNvPr id="3" name="Заголовок 2"/>
          <p:cNvSpPr>
            <a:spLocks noGrp="1"/>
          </p:cNvSpPr>
          <p:nvPr>
            <p:ph type="title"/>
          </p:nvPr>
        </p:nvSpPr>
        <p:spPr/>
        <p:txBody>
          <a:bodyPr/>
          <a:lstStyle/>
          <a:p>
            <a:pPr algn="ctr"/>
            <a:r>
              <a:rPr lang="ru-RU" dirty="0" smtClean="0"/>
              <a:t>«</a:t>
            </a:r>
            <a:r>
              <a:rPr lang="ru-RU" dirty="0" smtClean="0">
                <a:solidFill>
                  <a:schemeClr val="accent6">
                    <a:lumMod val="50000"/>
                  </a:schemeClr>
                </a:solidFill>
                <a:latin typeface="Arial" pitchFamily="34" charset="0"/>
                <a:cs typeface="Arial" pitchFamily="34" charset="0"/>
              </a:rPr>
              <a:t>Новые горизонты»</a:t>
            </a:r>
            <a:endParaRPr lang="ru-RU" dirty="0">
              <a:solidFill>
                <a:schemeClr val="accent6">
                  <a:lumMod val="50000"/>
                </a:schemeClr>
              </a:solidFill>
              <a:latin typeface="Arial" pitchFamily="34" charset="0"/>
              <a:cs typeface="Arial" pitchFamily="34" charset="0"/>
            </a:endParaRPr>
          </a:p>
        </p:txBody>
      </p:sp>
    </p:spTree>
    <p:extLst>
      <p:ext uri="{BB962C8B-B14F-4D97-AF65-F5344CB8AC3E}">
        <p14:creationId xmlns="" xmlns:p14="http://schemas.microsoft.com/office/powerpoint/2010/main" val="3474271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457200" y="333375"/>
            <a:ext cx="8229600" cy="5792788"/>
          </a:xfrm>
        </p:spPr>
        <p:txBody>
          <a:bodyPr/>
          <a:lstStyle/>
          <a:p>
            <a:pPr marL="0" indent="0" algn="ctr">
              <a:buFont typeface="Wingdings 2" pitchFamily="18" charset="2"/>
              <a:buNone/>
            </a:pPr>
            <a:r>
              <a:rPr lang="ru-RU" sz="6600" smtClean="0">
                <a:latin typeface="Arial" charset="0"/>
                <a:cs typeface="Arial" charset="0"/>
              </a:rPr>
              <a:t>«Земля – колыбель разума, но нельзя вечно оставаться в колыбели»</a:t>
            </a:r>
          </a:p>
          <a:p>
            <a:pPr marL="0" indent="0" algn="r">
              <a:buFont typeface="Wingdings 2" pitchFamily="18" charset="2"/>
              <a:buNone/>
            </a:pPr>
            <a:r>
              <a:rPr lang="ru-RU" sz="4800" smtClean="0">
                <a:latin typeface="Arial" charset="0"/>
                <a:cs typeface="Arial" charset="0"/>
              </a:rPr>
              <a:t> </a:t>
            </a:r>
          </a:p>
          <a:p>
            <a:pPr marL="0" indent="0" algn="r">
              <a:buFont typeface="Wingdings 2" pitchFamily="18" charset="2"/>
              <a:buNone/>
            </a:pPr>
            <a:r>
              <a:rPr lang="ru-RU" sz="4800" smtClean="0">
                <a:latin typeface="Arial" charset="0"/>
                <a:cs typeface="Arial" charset="0"/>
              </a:rPr>
              <a:t>К. Э. Циолковский </a:t>
            </a:r>
          </a:p>
        </p:txBody>
      </p:sp>
    </p:spTree>
    <p:extLst>
      <p:ext uri="{BB962C8B-B14F-4D97-AF65-F5344CB8AC3E}">
        <p14:creationId xmlns="" xmlns:p14="http://schemas.microsoft.com/office/powerpoint/2010/main" val="1244474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269963" y="122238"/>
            <a:ext cx="8597725" cy="6613525"/>
          </a:xfrm>
          <a:prstGeom prst="rect">
            <a:avLst/>
          </a:prstGeom>
          <a:noFill/>
          <a:effectLst>
            <a:softEdge rad="1270000"/>
          </a:effectLst>
          <a:extLst>
            <a:ext uri="{909E8E84-426E-40DD-AFC4-6F175D3DCCD1}">
              <a14:hiddenFill xmlns="" xmlns:a14="http://schemas.microsoft.com/office/drawing/2010/main">
                <a:solidFill>
                  <a:srgbClr val="FFFFFF"/>
                </a:solidFill>
              </a14:hiddenFill>
            </a:ext>
          </a:extLst>
        </p:spPr>
      </p:pic>
      <p:sp>
        <p:nvSpPr>
          <p:cNvPr id="3" name="Объект 2"/>
          <p:cNvSpPr>
            <a:spLocks noGrp="1"/>
          </p:cNvSpPr>
          <p:nvPr>
            <p:ph idx="1"/>
          </p:nvPr>
        </p:nvSpPr>
        <p:spPr>
          <a:xfrm>
            <a:off x="457200" y="765175"/>
            <a:ext cx="8229600" cy="5976938"/>
          </a:xfrm>
        </p:spPr>
        <p:txBody>
          <a:bodyPr>
            <a:normAutofit/>
          </a:bodyPr>
          <a:lstStyle/>
          <a:p>
            <a:pPr marL="64008" indent="0" algn="ctr" fontAlgn="auto">
              <a:spcAft>
                <a:spcPts val="0"/>
              </a:spcAft>
              <a:buFont typeface="Wingdings 2"/>
              <a:buNone/>
              <a:defRPr/>
            </a:pPr>
            <a:r>
              <a:rPr lang="ru-RU" sz="2000" b="1" dirty="0" smtClean="0">
                <a:latin typeface="Arial" pitchFamily="34" charset="0"/>
                <a:cs typeface="Arial" pitchFamily="34" charset="0"/>
              </a:rPr>
              <a:t>Прошедшие</a:t>
            </a:r>
            <a:endParaRPr lang="ru-RU" sz="2000" b="1" dirty="0">
              <a:latin typeface="Arial" pitchFamily="34" charset="0"/>
              <a:cs typeface="Arial" pitchFamily="34" charset="0"/>
            </a:endParaRPr>
          </a:p>
          <a:p>
            <a:pPr marL="64008" indent="0" fontAlgn="auto">
              <a:spcAft>
                <a:spcPts val="0"/>
              </a:spcAft>
              <a:buFont typeface="Wingdings 2"/>
              <a:buNone/>
              <a:defRPr/>
            </a:pPr>
            <a:r>
              <a:rPr lang="ru-RU" sz="1900" dirty="0">
                <a:latin typeface="Arial" pitchFamily="34" charset="0"/>
                <a:cs typeface="Arial" pitchFamily="34" charset="0"/>
              </a:rPr>
              <a:t>* 19 января 2006 года — космический аппарат «Новые горизонты» успешно запущен с </a:t>
            </a:r>
            <a:r>
              <a:rPr lang="ru-RU" sz="1900" dirty="0" smtClean="0">
                <a:latin typeface="Arial" pitchFamily="34" charset="0"/>
                <a:cs typeface="Arial" pitchFamily="34" charset="0"/>
              </a:rPr>
              <a:t>мыса Канаверал</a:t>
            </a:r>
            <a:r>
              <a:rPr lang="ru-RU" sz="1900" dirty="0">
                <a:latin typeface="Arial" pitchFamily="34" charset="0"/>
                <a:cs typeface="Arial" pitchFamily="34" charset="0"/>
              </a:rPr>
              <a:t>.</a:t>
            </a:r>
          </a:p>
          <a:p>
            <a:pPr marL="64008" indent="0" fontAlgn="auto">
              <a:spcAft>
                <a:spcPts val="0"/>
              </a:spcAft>
              <a:buFont typeface="Wingdings 2"/>
              <a:buNone/>
              <a:defRPr/>
            </a:pPr>
            <a:r>
              <a:rPr lang="ru-RU" sz="1900" dirty="0">
                <a:latin typeface="Arial" pitchFamily="34" charset="0"/>
                <a:cs typeface="Arial" pitchFamily="34" charset="0"/>
              </a:rPr>
              <a:t>* Январь 2006 года — осуществлена плановая коррекция траектории полёта аппарата для предстоящего выполнения гравитационного маневра около Юпитера. 28 и 30 января были проведены кратковременные включения двух маневровых двигателей зонда, в результате чего скорость аппарата изменилась в общей сложности на 18 км/сек.</a:t>
            </a:r>
          </a:p>
          <a:p>
            <a:pPr marL="64008" indent="0" fontAlgn="auto">
              <a:spcAft>
                <a:spcPts val="0"/>
              </a:spcAft>
              <a:buFont typeface="Wingdings 2"/>
              <a:buNone/>
              <a:defRPr/>
            </a:pPr>
            <a:r>
              <a:rPr lang="ru-RU" sz="1900" dirty="0">
                <a:latin typeface="Arial" pitchFamily="34" charset="0"/>
                <a:cs typeface="Arial" pitchFamily="34" charset="0"/>
              </a:rPr>
              <a:t>* 7 апреля 2006 года — аппарат пересёк орбиту Марса на расстоянии 243 миллионов километров от Солнца. Скорость составляет около 21 км/сек.</a:t>
            </a:r>
          </a:p>
          <a:p>
            <a:pPr marL="64008" indent="0" fontAlgn="auto">
              <a:spcAft>
                <a:spcPts val="0"/>
              </a:spcAft>
              <a:buFont typeface="Wingdings 2"/>
              <a:buNone/>
              <a:defRPr/>
            </a:pPr>
            <a:r>
              <a:rPr lang="ru-RU" sz="1900" dirty="0">
                <a:latin typeface="Arial" pitchFamily="34" charset="0"/>
                <a:cs typeface="Arial" pitchFamily="34" charset="0"/>
              </a:rPr>
              <a:t>* 11 июня 2006 года — аппарат прошёл в 110 тыс. км от небольшого астероида 132524 APL (ранее известного под временным обозначением 2002 JF56). Было проведено фотографирование и проверка систем захвата и сопровождения движущейся цели.</a:t>
            </a:r>
          </a:p>
          <a:p>
            <a:pPr marL="64008" indent="0" fontAlgn="auto">
              <a:spcAft>
                <a:spcPts val="0"/>
              </a:spcAft>
              <a:buFont typeface="Wingdings 2"/>
              <a:buNone/>
              <a:defRPr/>
            </a:pPr>
            <a:r>
              <a:rPr lang="ru-RU" sz="1900" dirty="0">
                <a:latin typeface="Arial" pitchFamily="34" charset="0"/>
                <a:cs typeface="Arial" pitchFamily="34" charset="0"/>
              </a:rPr>
              <a:t>* К сентябрю 2006 года проверена работоспособность всех семи научных приборов.</a:t>
            </a:r>
          </a:p>
          <a:p>
            <a:pPr marL="448056" indent="-384048" fontAlgn="auto">
              <a:spcAft>
                <a:spcPts val="0"/>
              </a:spcAft>
              <a:buFont typeface="Wingdings 2"/>
              <a:buChar char=""/>
              <a:defRPr/>
            </a:pPr>
            <a:endParaRPr lang="ru-RU" sz="1800" dirty="0">
              <a:latin typeface="Arial" pitchFamily="34" charset="0"/>
              <a:cs typeface="Arial" pitchFamily="34" charset="0"/>
            </a:endParaRPr>
          </a:p>
        </p:txBody>
      </p:sp>
      <p:sp>
        <p:nvSpPr>
          <p:cNvPr id="4" name="Заголовок 3"/>
          <p:cNvSpPr>
            <a:spLocks noGrp="1"/>
          </p:cNvSpPr>
          <p:nvPr>
            <p:ph type="title"/>
          </p:nvPr>
        </p:nvSpPr>
        <p:spPr>
          <a:xfrm>
            <a:off x="457200" y="152400"/>
            <a:ext cx="8229600" cy="612304"/>
          </a:xfrm>
        </p:spPr>
        <p:txBody>
          <a:bodyPr>
            <a:normAutofit fontScale="90000"/>
          </a:bodyPr>
          <a:lstStyle/>
          <a:p>
            <a:pPr algn="ctr"/>
            <a:r>
              <a:rPr lang="ru-RU" dirty="0" smtClean="0">
                <a:solidFill>
                  <a:schemeClr val="accent6">
                    <a:lumMod val="50000"/>
                  </a:schemeClr>
                </a:solidFill>
                <a:latin typeface="Arial" pitchFamily="34" charset="0"/>
                <a:cs typeface="Arial" pitchFamily="34" charset="0"/>
              </a:rPr>
              <a:t>События</a:t>
            </a:r>
            <a:endParaRPr lang="ru-RU" dirty="0">
              <a:solidFill>
                <a:schemeClr val="accent6">
                  <a:lumMod val="50000"/>
                </a:schemeClr>
              </a:solidFill>
              <a:latin typeface="Arial" pitchFamily="34" charset="0"/>
              <a:cs typeface="Arial" pitchFamily="34" charset="0"/>
            </a:endParaRPr>
          </a:p>
        </p:txBody>
      </p:sp>
    </p:spTree>
    <p:extLst>
      <p:ext uri="{BB962C8B-B14F-4D97-AF65-F5344CB8AC3E}">
        <p14:creationId xmlns="" xmlns:p14="http://schemas.microsoft.com/office/powerpoint/2010/main" val="2791704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813"/>
            <a:ext cx="8229600" cy="6337300"/>
          </a:xfrm>
        </p:spPr>
        <p:txBody>
          <a:bodyPr>
            <a:normAutofit fontScale="92500" lnSpcReduction="10000"/>
          </a:bodyPr>
          <a:lstStyle/>
          <a:p>
            <a:pPr marL="64008" indent="0" fontAlgn="auto">
              <a:spcAft>
                <a:spcPts val="0"/>
              </a:spcAft>
              <a:buFont typeface="Wingdings 2"/>
              <a:buNone/>
              <a:defRPr/>
            </a:pPr>
            <a:r>
              <a:rPr lang="ru-RU" sz="2000" dirty="0">
                <a:latin typeface="Arial" pitchFamily="34" charset="0"/>
                <a:cs typeface="Arial" pitchFamily="34" charset="0"/>
              </a:rPr>
              <a:t>* 28 февраля 2007 года — гравитационный манёвр в окрестностях Юпитера. В 05:43:40 по UTC аппарат приблизился к планете на расстояние 2,305 млн. км. Получены фотографии планеты и её спутников, сделанные с высоким разрешением.</a:t>
            </a:r>
          </a:p>
          <a:p>
            <a:pPr marL="64008" indent="0" fontAlgn="auto">
              <a:spcAft>
                <a:spcPts val="0"/>
              </a:spcAft>
              <a:buFont typeface="Wingdings 2"/>
              <a:buNone/>
              <a:defRPr/>
            </a:pPr>
            <a:r>
              <a:rPr lang="ru-RU" sz="2000" dirty="0" smtClean="0">
                <a:latin typeface="Arial" pitchFamily="34" charset="0"/>
                <a:cs typeface="Arial" pitchFamily="34" charset="0"/>
              </a:rPr>
              <a:t>* </a:t>
            </a:r>
            <a:r>
              <a:rPr lang="ru-RU" sz="2000" dirty="0">
                <a:latin typeface="Arial" pitchFamily="34" charset="0"/>
                <a:cs typeface="Arial" pitchFamily="34" charset="0"/>
              </a:rPr>
              <a:t>8 июня 2008 года — аппарат пересёк орбиту Сатурна.</a:t>
            </a:r>
          </a:p>
          <a:p>
            <a:pPr marL="64008" indent="0" fontAlgn="auto">
              <a:spcAft>
                <a:spcPts val="0"/>
              </a:spcAft>
              <a:buFont typeface="Wingdings 2"/>
              <a:buNone/>
              <a:defRPr/>
            </a:pPr>
            <a:r>
              <a:rPr lang="ru-RU" sz="2000" dirty="0">
                <a:latin typeface="Arial" pitchFamily="34" charset="0"/>
                <a:cs typeface="Arial" pitchFamily="34" charset="0"/>
              </a:rPr>
              <a:t>* 7 июля — 2 сентября 2009 года — Третья плановая проверка (АСО-3). Комплексная проверка началась с выведением станции из режима ожидания 7 июля. В ходе неё было установлено, что бортовая аппаратура функционирует нормально. После проверки </a:t>
            </a:r>
            <a:r>
              <a:rPr lang="ru-RU" sz="2000" dirty="0" err="1">
                <a:latin typeface="Arial" pitchFamily="34" charset="0"/>
                <a:cs typeface="Arial" pitchFamily="34" charset="0"/>
              </a:rPr>
              <a:t>New</a:t>
            </a:r>
            <a:r>
              <a:rPr lang="ru-RU" sz="2000" dirty="0">
                <a:latin typeface="Arial" pitchFamily="34" charset="0"/>
                <a:cs typeface="Arial" pitchFamily="34" charset="0"/>
              </a:rPr>
              <a:t> </a:t>
            </a:r>
            <a:r>
              <a:rPr lang="ru-RU" sz="2000" dirty="0" err="1">
                <a:latin typeface="Arial" pitchFamily="34" charset="0"/>
                <a:cs typeface="Arial" pitchFamily="34" charset="0"/>
              </a:rPr>
              <a:t>Horizons</a:t>
            </a:r>
            <a:r>
              <a:rPr lang="ru-RU" sz="2000" dirty="0">
                <a:latin typeface="Arial" pitchFamily="34" charset="0"/>
                <a:cs typeface="Arial" pitchFamily="34" charset="0"/>
              </a:rPr>
              <a:t> снова перешёл в режим гибернации.</a:t>
            </a:r>
          </a:p>
          <a:p>
            <a:pPr marL="64008" indent="0" algn="ctr" fontAlgn="auto">
              <a:spcAft>
                <a:spcPts val="0"/>
              </a:spcAft>
              <a:buFont typeface="Wingdings 2"/>
              <a:buNone/>
              <a:defRPr/>
            </a:pPr>
            <a:endParaRPr lang="ru-RU" sz="2000" b="1" dirty="0" smtClean="0">
              <a:latin typeface="Arial" pitchFamily="34" charset="0"/>
              <a:cs typeface="Arial" pitchFamily="34" charset="0"/>
            </a:endParaRPr>
          </a:p>
          <a:p>
            <a:pPr marL="64008" indent="0" algn="ctr" fontAlgn="auto">
              <a:spcAft>
                <a:spcPts val="0"/>
              </a:spcAft>
              <a:buFont typeface="Wingdings 2"/>
              <a:buNone/>
              <a:defRPr/>
            </a:pPr>
            <a:r>
              <a:rPr lang="ru-RU" sz="2000" b="1" dirty="0" smtClean="0">
                <a:latin typeface="Arial" pitchFamily="34" charset="0"/>
                <a:cs typeface="Arial" pitchFamily="34" charset="0"/>
              </a:rPr>
              <a:t>Планируемые</a:t>
            </a:r>
            <a:endParaRPr lang="ru-RU" sz="2000" b="1" dirty="0">
              <a:latin typeface="Arial" pitchFamily="34" charset="0"/>
              <a:cs typeface="Arial" pitchFamily="34" charset="0"/>
            </a:endParaRPr>
          </a:p>
          <a:p>
            <a:pPr marL="64008" indent="0" fontAlgn="auto">
              <a:spcAft>
                <a:spcPts val="0"/>
              </a:spcAft>
              <a:buFont typeface="Wingdings 2"/>
              <a:buNone/>
              <a:defRPr/>
            </a:pPr>
            <a:r>
              <a:rPr lang="ru-RU" sz="2000" dirty="0">
                <a:latin typeface="Arial" pitchFamily="34" charset="0"/>
                <a:cs typeface="Arial" pitchFamily="34" charset="0"/>
              </a:rPr>
              <a:t>* 9 ноября 2009 года — Для аппарата будет проведена серия коррекций траектории, позволяющая обеспечить необходимую ориентацию диаграммы направленности антенны для связи с Землёй.</a:t>
            </a:r>
          </a:p>
          <a:p>
            <a:pPr marL="64008" indent="0" fontAlgn="auto">
              <a:spcAft>
                <a:spcPts val="0"/>
              </a:spcAft>
              <a:buFont typeface="Wingdings 2"/>
              <a:buNone/>
              <a:defRPr/>
            </a:pPr>
            <a:r>
              <a:rPr lang="ru-RU" sz="2000" dirty="0">
                <a:latin typeface="Arial" pitchFamily="34" charset="0"/>
                <a:cs typeface="Arial" pitchFamily="34" charset="0"/>
              </a:rPr>
              <a:t>* 5 марта 2011 года — аппарат пересечёт орбиту Урана.</a:t>
            </a:r>
          </a:p>
          <a:p>
            <a:pPr marL="64008" indent="0" fontAlgn="auto">
              <a:spcAft>
                <a:spcPts val="0"/>
              </a:spcAft>
              <a:buFont typeface="Wingdings 2"/>
              <a:buNone/>
              <a:defRPr/>
            </a:pPr>
            <a:r>
              <a:rPr lang="ru-RU" sz="2000" dirty="0">
                <a:latin typeface="Arial" pitchFamily="34" charset="0"/>
                <a:cs typeface="Arial" pitchFamily="34" charset="0"/>
              </a:rPr>
              <a:t>* 1 августа 2014 года — аппарат пересечёт орбиту Нептуна.</a:t>
            </a:r>
          </a:p>
          <a:p>
            <a:pPr marL="64008" indent="0" fontAlgn="auto">
              <a:spcAft>
                <a:spcPts val="0"/>
              </a:spcAft>
              <a:buFont typeface="Wingdings 2"/>
              <a:buNone/>
              <a:defRPr/>
            </a:pPr>
            <a:r>
              <a:rPr lang="ru-RU" sz="2000" dirty="0">
                <a:latin typeface="Arial" pitchFamily="34" charset="0"/>
                <a:cs typeface="Arial" pitchFamily="34" charset="0"/>
              </a:rPr>
              <a:t>* 14 июля 2015 года — пролёт мимо системы Плутон — Харон.</a:t>
            </a:r>
          </a:p>
          <a:p>
            <a:pPr marL="64008" indent="0" fontAlgn="auto">
              <a:spcAft>
                <a:spcPts val="0"/>
              </a:spcAft>
              <a:buFont typeface="Wingdings 2"/>
              <a:buNone/>
              <a:defRPr/>
            </a:pPr>
            <a:r>
              <a:rPr lang="ru-RU" sz="2000" dirty="0">
                <a:latin typeface="Arial" pitchFamily="34" charset="0"/>
                <a:cs typeface="Arial" pitchFamily="34" charset="0"/>
              </a:rPr>
              <a:t>* В 2016—2020 гг. аппарат, возможно, исследует некоторые объекты пояса </a:t>
            </a:r>
            <a:r>
              <a:rPr lang="ru-RU" sz="2000" dirty="0" err="1">
                <a:latin typeface="Arial" pitchFamily="34" charset="0"/>
                <a:cs typeface="Arial" pitchFamily="34" charset="0"/>
              </a:rPr>
              <a:t>Койпера</a:t>
            </a:r>
            <a:r>
              <a:rPr lang="ru-RU" sz="2000" dirty="0">
                <a:latin typeface="Arial" pitchFamily="34" charset="0"/>
                <a:cs typeface="Arial" pitchFamily="34" charset="0"/>
              </a:rPr>
              <a:t>.</a:t>
            </a:r>
          </a:p>
          <a:p>
            <a:pPr marL="448056" indent="-384048" fontAlgn="auto">
              <a:spcAft>
                <a:spcPts val="0"/>
              </a:spcAft>
              <a:buFont typeface="Wingdings 2"/>
              <a:buChar char=""/>
              <a:defRPr/>
            </a:pPr>
            <a:endParaRPr lang="ru-RU" sz="1800" dirty="0"/>
          </a:p>
        </p:txBody>
      </p:sp>
    </p:spTree>
    <p:extLst>
      <p:ext uri="{BB962C8B-B14F-4D97-AF65-F5344CB8AC3E}">
        <p14:creationId xmlns="" xmlns:p14="http://schemas.microsoft.com/office/powerpoint/2010/main" val="3101902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p:cNvSpPr>
          <p:nvPr>
            <p:ph idx="1"/>
          </p:nvPr>
        </p:nvSpPr>
        <p:spPr>
          <a:xfrm>
            <a:off x="457200" y="1341438"/>
            <a:ext cx="8229600" cy="5327650"/>
          </a:xfrm>
        </p:spPr>
        <p:txBody>
          <a:bodyPr/>
          <a:lstStyle/>
          <a:p>
            <a:pPr>
              <a:lnSpc>
                <a:spcPct val="80000"/>
              </a:lnSpc>
              <a:buFont typeface="Wingdings 2" pitchFamily="18" charset="2"/>
              <a:buNone/>
            </a:pPr>
            <a:r>
              <a:rPr lang="ru-RU" sz="1900" dirty="0" smtClean="0">
                <a:latin typeface="Arial" charset="0"/>
              </a:rPr>
              <a:t>        За </a:t>
            </a:r>
            <a:r>
              <a:rPr lang="en-US" sz="1900" dirty="0" smtClean="0">
                <a:latin typeface="Arial" charset="0"/>
              </a:rPr>
              <a:t>$ </a:t>
            </a:r>
            <a:r>
              <a:rPr lang="ru-RU" sz="1900" dirty="0" smtClean="0">
                <a:latin typeface="Arial" charset="0"/>
              </a:rPr>
              <a:t>20 млн можно осуществить мечту. Космический туризм стал реальностью: первый космический турист </a:t>
            </a:r>
            <a:r>
              <a:rPr lang="ru-RU" sz="1900" dirty="0" err="1" smtClean="0">
                <a:latin typeface="Arial" charset="0"/>
              </a:rPr>
              <a:t>Деннис</a:t>
            </a:r>
            <a:r>
              <a:rPr lang="ru-RU" sz="1900" dirty="0" smtClean="0">
                <a:latin typeface="Arial" charset="0"/>
              </a:rPr>
              <a:t> Тито 60-летний миллионер, второй – 28-летний миллионер из Южной Африки Марк </a:t>
            </a:r>
            <a:r>
              <a:rPr lang="ru-RU" sz="1900" dirty="0" err="1" smtClean="0">
                <a:latin typeface="Arial" charset="0"/>
              </a:rPr>
              <a:t>Шаттлворс</a:t>
            </a:r>
            <a:r>
              <a:rPr lang="ru-RU" sz="1900" dirty="0" smtClean="0">
                <a:latin typeface="Arial" charset="0"/>
              </a:rPr>
              <a:t>.</a:t>
            </a:r>
          </a:p>
          <a:p>
            <a:pPr>
              <a:lnSpc>
                <a:spcPct val="80000"/>
              </a:lnSpc>
              <a:buFont typeface="Wingdings 2" pitchFamily="18" charset="2"/>
              <a:buNone/>
            </a:pPr>
            <a:r>
              <a:rPr lang="ru-RU" sz="1900" dirty="0" smtClean="0">
                <a:latin typeface="Arial" charset="0"/>
              </a:rPr>
              <a:t>        Компания «» предлагает необычную услугу – похороны в космосе. После кремации прах доставляется на орбиту, где в небольшой капсуле несколько лет кружит вокруг планеты, а затем, войдя в плотные слои атмосферы, сгорает, завершая церемонию космических похорон.</a:t>
            </a:r>
          </a:p>
          <a:p>
            <a:pPr>
              <a:lnSpc>
                <a:spcPct val="80000"/>
              </a:lnSpc>
              <a:buFont typeface="Wingdings 2" pitchFamily="18" charset="2"/>
              <a:buNone/>
            </a:pPr>
            <a:r>
              <a:rPr lang="ru-RU" sz="1900" dirty="0" smtClean="0">
                <a:latin typeface="Arial" charset="0"/>
              </a:rPr>
              <a:t>        Можно купить участок на Луне.</a:t>
            </a:r>
          </a:p>
          <a:p>
            <a:pPr>
              <a:lnSpc>
                <a:spcPct val="80000"/>
              </a:lnSpc>
              <a:buFont typeface="Wingdings 2" pitchFamily="18" charset="2"/>
              <a:buNone/>
            </a:pPr>
            <a:r>
              <a:rPr lang="ru-RU" sz="1900" dirty="0" smtClean="0">
                <a:latin typeface="Arial" charset="0"/>
              </a:rPr>
              <a:t>        Можно купить звезду и «заказать» свое имя в ее названии.</a:t>
            </a:r>
          </a:p>
          <a:p>
            <a:pPr>
              <a:lnSpc>
                <a:spcPct val="80000"/>
              </a:lnSpc>
              <a:buFont typeface="Wingdings 2" pitchFamily="18" charset="2"/>
              <a:buNone/>
            </a:pPr>
            <a:r>
              <a:rPr lang="ru-RU" sz="1900" dirty="0" smtClean="0">
                <a:latin typeface="Arial" charset="0"/>
              </a:rPr>
              <a:t>        Но хочется верить, что это временные «экзотические» забавы. А вот мечта исследователей ХХ столетия, заключенная в песне: «Утверждают космонавты и мечтатели, что на Марсе будут яблони цвести…», не менее экзотическая, но в то же время поэтическая и не прозаическая сбудется, ведь растут же на орбите растения!</a:t>
            </a:r>
          </a:p>
          <a:p>
            <a:pPr algn="r">
              <a:lnSpc>
                <a:spcPct val="80000"/>
              </a:lnSpc>
              <a:buFont typeface="Wingdings 2" pitchFamily="18" charset="2"/>
              <a:buNone/>
            </a:pPr>
            <a:endParaRPr lang="ru-RU" sz="2900" b="1" dirty="0" smtClean="0">
              <a:latin typeface="Arial" charset="0"/>
            </a:endParaRPr>
          </a:p>
          <a:p>
            <a:pPr algn="r">
              <a:lnSpc>
                <a:spcPct val="80000"/>
              </a:lnSpc>
              <a:buFont typeface="Wingdings 2" pitchFamily="18" charset="2"/>
              <a:buNone/>
            </a:pPr>
            <a:r>
              <a:rPr lang="ru-RU" sz="2900" b="1" dirty="0" smtClean="0">
                <a:solidFill>
                  <a:schemeClr val="accent6">
                    <a:lumMod val="50000"/>
                  </a:schemeClr>
                </a:solidFill>
                <a:latin typeface="Arial" charset="0"/>
              </a:rPr>
              <a:t>Мечтать, надо мечтать…</a:t>
            </a:r>
          </a:p>
          <a:p>
            <a:pPr>
              <a:lnSpc>
                <a:spcPct val="80000"/>
              </a:lnSpc>
              <a:buFont typeface="Wingdings 2" pitchFamily="18" charset="2"/>
              <a:buNone/>
            </a:pPr>
            <a:r>
              <a:rPr lang="ru-RU" sz="1900" dirty="0" smtClean="0">
                <a:latin typeface="Arial" charset="0"/>
              </a:rPr>
              <a:t> </a:t>
            </a:r>
          </a:p>
        </p:txBody>
      </p:sp>
      <p:sp>
        <p:nvSpPr>
          <p:cNvPr id="50178" name="Rectangle 2"/>
          <p:cNvSpPr>
            <a:spLocks noGrp="1"/>
          </p:cNvSpPr>
          <p:nvPr>
            <p:ph type="title"/>
          </p:nvPr>
        </p:nvSpPr>
        <p:spPr bwMode="auto">
          <a:xfrm>
            <a:off x="457200" y="188913"/>
            <a:ext cx="8229600" cy="93583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algn="ctr"/>
            <a:r>
              <a:rPr lang="ru-RU" dirty="0" smtClean="0">
                <a:ln>
                  <a:noFill/>
                </a:ln>
                <a:solidFill>
                  <a:schemeClr val="accent6">
                    <a:lumMod val="50000"/>
                  </a:schemeClr>
                </a:solidFill>
                <a:effectLst/>
                <a:latin typeface="Arial" pitchFamily="34" charset="0"/>
                <a:cs typeface="Arial" pitchFamily="34" charset="0"/>
              </a:rPr>
              <a:t>Экзотические проекты</a:t>
            </a:r>
          </a:p>
        </p:txBody>
      </p:sp>
    </p:spTree>
    <p:extLst>
      <p:ext uri="{BB962C8B-B14F-4D97-AF65-F5344CB8AC3E}">
        <p14:creationId xmlns="" xmlns:p14="http://schemas.microsoft.com/office/powerpoint/2010/main" val="142938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p:cNvSpPr>
          <p:nvPr>
            <p:ph idx="1"/>
          </p:nvPr>
        </p:nvSpPr>
        <p:spPr>
          <a:xfrm>
            <a:off x="457200" y="1484313"/>
            <a:ext cx="8229600" cy="4970462"/>
          </a:xfrm>
        </p:spPr>
        <p:txBody>
          <a:bodyPr/>
          <a:lstStyle/>
          <a:p>
            <a:pPr>
              <a:lnSpc>
                <a:spcPct val="90000"/>
              </a:lnSpc>
              <a:buFont typeface="Wingdings 2" pitchFamily="18" charset="2"/>
              <a:buNone/>
            </a:pPr>
            <a:r>
              <a:rPr lang="ru-RU" sz="2100" smtClean="0">
                <a:latin typeface="Arial" charset="0"/>
              </a:rPr>
              <a:t>       Первые ракеты появились в Китае (родине изобретения пороха). Впервые пороховые ракеты упоминаются в китайской хронике, повествующей об осаде Пекина монголами в 1232г. В Х</a:t>
            </a:r>
            <a:r>
              <a:rPr lang="en-US" sz="2100" smtClean="0">
                <a:latin typeface="Arial" charset="0"/>
              </a:rPr>
              <a:t>|||</a:t>
            </a:r>
            <a:r>
              <a:rPr lang="ru-RU" sz="2100" smtClean="0">
                <a:latin typeface="Arial" charset="0"/>
              </a:rPr>
              <a:t> веке сведения о пороховых ракетах проникли в Европу. </a:t>
            </a:r>
          </a:p>
          <a:p>
            <a:pPr>
              <a:lnSpc>
                <a:spcPct val="90000"/>
              </a:lnSpc>
              <a:buFont typeface="Wingdings 2" pitchFamily="18" charset="2"/>
              <a:buNone/>
            </a:pPr>
            <a:r>
              <a:rPr lang="ru-RU" sz="2100" smtClean="0">
                <a:latin typeface="Arial" charset="0"/>
              </a:rPr>
              <a:t>       Наиболее раннее упоминание об использовании ракет в Украине относится к 1516г, но сначала они применялись лишь для развлечения. Но в 1817г А. Д. Засядько создал несколько типов пороховых ракет. Ему принадлежат чудесные слова : «Будь у нас ракетное оружие раньше, кто знает, посмел ли бы Бонапарт ступить на нашу землю». Им была высказана верная мысль: оружие прежде всего должно быть сдерживающим началом.</a:t>
            </a:r>
          </a:p>
        </p:txBody>
      </p:sp>
      <p:sp>
        <p:nvSpPr>
          <p:cNvPr id="48130" name="Rectangle 2"/>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algn="ctr"/>
            <a:r>
              <a:rPr lang="ru-RU" smtClean="0">
                <a:ln>
                  <a:noFill/>
                </a:ln>
                <a:effectLst/>
                <a:latin typeface="Arial" charset="0"/>
              </a:rPr>
              <a:t>Космонавтика и власть</a:t>
            </a:r>
          </a:p>
        </p:txBody>
      </p:sp>
    </p:spTree>
    <p:extLst>
      <p:ext uri="{BB962C8B-B14F-4D97-AF65-F5344CB8AC3E}">
        <p14:creationId xmlns="" xmlns:p14="http://schemas.microsoft.com/office/powerpoint/2010/main" val="96690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63938" y="1700213"/>
            <a:ext cx="5051425" cy="4608512"/>
          </a:xfrm>
        </p:spPr>
        <p:txBody>
          <a:bodyPr>
            <a:normAutofit lnSpcReduction="10000"/>
          </a:bodyPr>
          <a:lstStyle/>
          <a:p>
            <a:pPr marL="0" indent="0" algn="ctr">
              <a:lnSpc>
                <a:spcPct val="80000"/>
              </a:lnSpc>
              <a:buFont typeface="Wingdings 2" pitchFamily="18" charset="2"/>
              <a:buNone/>
            </a:pPr>
            <a:r>
              <a:rPr lang="ru-RU" sz="2400" smtClean="0">
                <a:latin typeface="Arial" charset="0"/>
                <a:cs typeface="Arial" charset="0"/>
              </a:rPr>
              <a:t>Засядько Александр Дмитриевич </a:t>
            </a:r>
            <a:r>
              <a:rPr lang="ru-RU" sz="2000" smtClean="0">
                <a:latin typeface="Arial" charset="0"/>
                <a:cs typeface="Arial" charset="0"/>
              </a:rPr>
              <a:t>(1779-1837)</a:t>
            </a:r>
          </a:p>
          <a:p>
            <a:pPr marL="0" indent="0">
              <a:lnSpc>
                <a:spcPct val="80000"/>
              </a:lnSpc>
              <a:buFont typeface="Wingdings 2" pitchFamily="18" charset="2"/>
              <a:buNone/>
            </a:pPr>
            <a:r>
              <a:rPr lang="ru-RU" sz="1600" smtClean="0">
                <a:latin typeface="Arial" charset="0"/>
                <a:cs typeface="Arial" charset="0"/>
              </a:rPr>
              <a:t>Первым в мире создал и практически применил реактивные боевые снаряды. Боевые ракеты генерала Засядько успешно применялись в 1828-1829 гг. в войне с Турцией при штурме крепости Ак-Мечеть и в 1855., уже после смерти их изобретателя, при обороне Севастополя.</a:t>
            </a:r>
          </a:p>
          <a:p>
            <a:pPr marL="0" indent="0">
              <a:lnSpc>
                <a:spcPct val="80000"/>
              </a:lnSpc>
              <a:buFont typeface="Wingdings 2" pitchFamily="18" charset="2"/>
              <a:buNone/>
            </a:pPr>
            <a:r>
              <a:rPr lang="ru-RU" sz="1600" smtClean="0">
                <a:latin typeface="Arial" charset="0"/>
                <a:cs typeface="Arial" charset="0"/>
              </a:rPr>
              <a:t>Конструирование своих ракет А.Д. Засядько начал на основе фейерверков. Не ожидая помощи от царского правительства, которое недооценивало ценность нового типа оружия, А.Д. Засядько начал вести разработки на собственные средства, вырученные от продажи доставшегося по наследству имения. Улучшив конструкцию и технологию изготовления фейерверочной ракеты, он создал зажигательные и гранатные ракеты. Также изобретателем был создан специальный станок для стрельбы ракетами. Но в дальнейшем его работы были оценены: он получил воинский чин генерал-лейтенанта. Блистательные успехи «Королёва ХІХ столетия» снабдили русскую армию грозным оружием – ракетными установками. </a:t>
            </a:r>
          </a:p>
        </p:txBody>
      </p:sp>
      <p:sp>
        <p:nvSpPr>
          <p:cNvPr id="2" name="Заголовок 1"/>
          <p:cNvSpPr>
            <a:spLocks noGrp="1"/>
          </p:cNvSpPr>
          <p:nvPr>
            <p:ph type="title"/>
          </p:nvPr>
        </p:nvSpPr>
        <p:spPr>
          <a:xfrm>
            <a:off x="323528" y="116632"/>
            <a:ext cx="8229600" cy="1944216"/>
          </a:xfrm>
        </p:spPr>
        <p:txBody>
          <a:bodyPr>
            <a:normAutofit fontScale="90000"/>
          </a:bodyPr>
          <a:lstStyle/>
          <a:p>
            <a:pPr marL="484632" indent="0" fontAlgn="auto">
              <a:spcAft>
                <a:spcPts val="0"/>
              </a:spcAft>
              <a:defRPr/>
            </a:pPr>
            <a:r>
              <a:rPr lang="ru-RU" dirty="0" smtClean="0">
                <a:solidFill>
                  <a:schemeClr val="accent6">
                    <a:lumMod val="50000"/>
                  </a:schemeClr>
                </a:solidFill>
                <a:latin typeface="Arial" pitchFamily="34" charset="0"/>
                <a:cs typeface="Arial" pitchFamily="34" charset="0"/>
              </a:rPr>
              <a:t>«</a:t>
            </a:r>
            <a:r>
              <a:rPr lang="ru-RU" sz="3600" dirty="0" smtClean="0">
                <a:solidFill>
                  <a:schemeClr val="accent6">
                    <a:lumMod val="50000"/>
                  </a:schemeClr>
                </a:solidFill>
                <a:latin typeface="Arial" pitchFamily="34" charset="0"/>
                <a:cs typeface="Arial" pitchFamily="34" charset="0"/>
              </a:rPr>
              <a:t>Человек должен жить в полную силу, он должен делать наибольшее, на что способны его руки, сердце и голова»</a:t>
            </a:r>
            <a:r>
              <a:rPr lang="ru-RU" dirty="0" smtClean="0">
                <a:solidFill>
                  <a:schemeClr val="accent1">
                    <a:tint val="83000"/>
                    <a:satMod val="150000"/>
                  </a:schemeClr>
                </a:solidFill>
                <a:latin typeface="Arial" pitchFamily="34" charset="0"/>
                <a:cs typeface="Arial" pitchFamily="34" charset="0"/>
              </a:rPr>
              <a:t/>
            </a:r>
            <a:br>
              <a:rPr lang="ru-RU" dirty="0" smtClean="0">
                <a:solidFill>
                  <a:schemeClr val="accent1">
                    <a:tint val="83000"/>
                    <a:satMod val="150000"/>
                  </a:schemeClr>
                </a:solidFill>
                <a:latin typeface="Arial" pitchFamily="34" charset="0"/>
                <a:cs typeface="Arial" pitchFamily="34" charset="0"/>
              </a:rPr>
            </a:br>
            <a:endParaRPr lang="ru-RU" dirty="0">
              <a:solidFill>
                <a:schemeClr val="accent1">
                  <a:tint val="83000"/>
                  <a:satMod val="150000"/>
                </a:schemeClr>
              </a:solidFill>
              <a:latin typeface="Arial" pitchFamily="34" charset="0"/>
              <a:cs typeface="Arial" pitchFamily="34" charset="0"/>
            </a:endParaRPr>
          </a:p>
        </p:txBody>
      </p:sp>
      <p:pic>
        <p:nvPicPr>
          <p:cNvPr id="17411" name="Picture 2" descr="C:\Users\Людмила\Desktop\физика\Рисунок3.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50825" y="1773238"/>
            <a:ext cx="3170238" cy="4748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60947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92500" y="620713"/>
            <a:ext cx="5194300" cy="5400675"/>
          </a:xfrm>
        </p:spPr>
        <p:txBody>
          <a:bodyPr>
            <a:normAutofit lnSpcReduction="10000"/>
          </a:bodyPr>
          <a:lstStyle/>
          <a:p>
            <a:pPr marL="0" indent="0" algn="just">
              <a:lnSpc>
                <a:spcPct val="90000"/>
              </a:lnSpc>
              <a:buFont typeface="Wingdings 2" pitchFamily="18" charset="2"/>
              <a:buNone/>
            </a:pPr>
            <a:r>
              <a:rPr lang="ru-RU" smtClean="0"/>
              <a:t>    </a:t>
            </a:r>
            <a:r>
              <a:rPr lang="ru-RU" sz="2400" smtClean="0">
                <a:latin typeface="Arial" charset="0"/>
                <a:cs typeface="Arial" charset="0"/>
              </a:rPr>
              <a:t>Кибальчич Николай Иванович</a:t>
            </a:r>
          </a:p>
          <a:p>
            <a:pPr marL="0" indent="0" algn="ctr">
              <a:lnSpc>
                <a:spcPct val="90000"/>
              </a:lnSpc>
              <a:buFont typeface="Wingdings 2" pitchFamily="18" charset="2"/>
              <a:buNone/>
            </a:pPr>
            <a:r>
              <a:rPr lang="ru-RU" sz="2400" smtClean="0">
                <a:latin typeface="Arial" charset="0"/>
                <a:cs typeface="Arial" charset="0"/>
              </a:rPr>
              <a:t>(</a:t>
            </a:r>
            <a:r>
              <a:rPr lang="ru-RU" sz="2000" smtClean="0">
                <a:latin typeface="Arial" charset="0"/>
                <a:cs typeface="Arial" charset="0"/>
              </a:rPr>
              <a:t>1853-1881гг.)</a:t>
            </a:r>
          </a:p>
          <a:p>
            <a:pPr marL="0" indent="0">
              <a:lnSpc>
                <a:spcPct val="90000"/>
              </a:lnSpc>
              <a:buFont typeface="Wingdings 2" pitchFamily="18" charset="2"/>
              <a:buNone/>
            </a:pPr>
            <a:r>
              <a:rPr lang="ru-RU" sz="1600" smtClean="0">
                <a:latin typeface="Arial" charset="0"/>
                <a:cs typeface="Arial" charset="0"/>
              </a:rPr>
              <a:t>Изобретатель, автор первого русского проекта реактивного двигателя и летательного аппарата для полетов людей, социалист-революционер, народоволец.</a:t>
            </a:r>
          </a:p>
          <a:p>
            <a:pPr marL="0" indent="0">
              <a:lnSpc>
                <a:spcPct val="90000"/>
              </a:lnSpc>
              <a:buFont typeface="Wingdings 2" pitchFamily="18" charset="2"/>
              <a:buNone/>
            </a:pPr>
            <a:r>
              <a:rPr lang="ru-RU" sz="1600" smtClean="0">
                <a:latin typeface="Arial" charset="0"/>
                <a:cs typeface="Arial" charset="0"/>
              </a:rPr>
              <a:t>3 марта 1881 года выдвинул идею ракетного летательного аппарата с качающейся камерой сгорания для управления вектором тяги. А еще через несколько дней представил оригинальный проект летательного аппарата, способного совершать космические перелеты. Следственная комиссия отказала Кибальчичу в просьбе передать проект Академии Наук. Пять страниц текста с парой рисунков были найдены лишь в 1918 году при разборе архива царской охранки и в том же году опубликованы в журнале «Былое». Научное сообщество признало, что идеи Кибальчича близки работам Циолковского; однако Кибальчич высказал их лет на двадцать раньше.</a:t>
            </a:r>
          </a:p>
          <a:p>
            <a:pPr marL="0" indent="0">
              <a:lnSpc>
                <a:spcPct val="90000"/>
              </a:lnSpc>
              <a:buFont typeface="Wingdings 2" pitchFamily="18" charset="2"/>
              <a:buNone/>
            </a:pPr>
            <a:r>
              <a:rPr lang="ru-RU" sz="1600" smtClean="0">
                <a:latin typeface="Arial" charset="0"/>
                <a:cs typeface="Arial" charset="0"/>
              </a:rPr>
              <a:t>Осужденный на смерть, он оставил на стене каземата Петропавловской крепости рисунок изобретенной им ракеты. </a:t>
            </a:r>
          </a:p>
          <a:p>
            <a:pPr marL="0" indent="0" algn="just">
              <a:lnSpc>
                <a:spcPct val="90000"/>
              </a:lnSpc>
              <a:buFont typeface="Wingdings 2" pitchFamily="18" charset="2"/>
              <a:buNone/>
            </a:pPr>
            <a:endParaRPr lang="ru-RU" sz="2400" smtClean="0">
              <a:latin typeface="Arial" charset="0"/>
              <a:cs typeface="Arial" charset="0"/>
            </a:endParaRPr>
          </a:p>
        </p:txBody>
      </p:sp>
      <p:pic>
        <p:nvPicPr>
          <p:cNvPr id="15363" name="Picture 2" descr="C:\Users\Людмила\Desktop\физика\Рисунок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93675" y="1628775"/>
            <a:ext cx="3227388" cy="4752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53838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p:cNvSpPr>
          <p:nvPr>
            <p:ph idx="1"/>
          </p:nvPr>
        </p:nvSpPr>
        <p:spPr/>
        <p:txBody>
          <a:bodyPr/>
          <a:lstStyle/>
          <a:p>
            <a:pPr algn="ctr">
              <a:buFont typeface="Wingdings 2" pitchFamily="18" charset="2"/>
              <a:buNone/>
            </a:pPr>
            <a:r>
              <a:rPr lang="ru-RU" smtClean="0">
                <a:latin typeface="Arial" charset="0"/>
              </a:rPr>
              <a:t>      </a:t>
            </a:r>
            <a:r>
              <a:rPr lang="ru-RU" sz="2800" smtClean="0">
                <a:latin typeface="Arial" charset="0"/>
              </a:rPr>
              <a:t>Сохранилась запись, согласно которой некий мещанин за то, что смущал умы православных рассказами о полетах человека на Луну, был сослан в Кызыл-Кайсацкое поселение Байконур. </a:t>
            </a:r>
          </a:p>
        </p:txBody>
      </p:sp>
      <p:sp>
        <p:nvSpPr>
          <p:cNvPr id="49154" name="Rectangle 2"/>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algn="ctr"/>
            <a:r>
              <a:rPr lang="ru-RU" dirty="0" smtClean="0">
                <a:ln>
                  <a:noFill/>
                </a:ln>
                <a:solidFill>
                  <a:schemeClr val="accent6">
                    <a:lumMod val="50000"/>
                  </a:schemeClr>
                </a:solidFill>
                <a:effectLst/>
                <a:latin typeface="Arial" charset="0"/>
              </a:rPr>
              <a:t>Ирония судьбы</a:t>
            </a:r>
          </a:p>
        </p:txBody>
      </p:sp>
    </p:spTree>
    <p:extLst>
      <p:ext uri="{BB962C8B-B14F-4D97-AF65-F5344CB8AC3E}">
        <p14:creationId xmlns="" xmlns:p14="http://schemas.microsoft.com/office/powerpoint/2010/main" val="278818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ъект 2"/>
          <p:cNvSpPr>
            <a:spLocks noGrp="1"/>
          </p:cNvSpPr>
          <p:nvPr>
            <p:ph idx="1"/>
          </p:nvPr>
        </p:nvSpPr>
        <p:spPr>
          <a:xfrm>
            <a:off x="3419475" y="1341438"/>
            <a:ext cx="5724525" cy="5329237"/>
          </a:xfrm>
        </p:spPr>
        <p:txBody>
          <a:bodyPr/>
          <a:lstStyle/>
          <a:p>
            <a:pPr marL="0" indent="0" algn="ctr">
              <a:buFont typeface="Wingdings 2" pitchFamily="18" charset="2"/>
              <a:buNone/>
            </a:pPr>
            <a:r>
              <a:rPr lang="ru-RU" sz="2400" smtClean="0">
                <a:latin typeface="Arial" charset="0"/>
                <a:cs typeface="Arial" charset="0"/>
              </a:rPr>
              <a:t>Циолковский Константин Эдуардович</a:t>
            </a:r>
          </a:p>
          <a:p>
            <a:pPr marL="0" indent="0" algn="ctr">
              <a:buFont typeface="Wingdings 2" pitchFamily="18" charset="2"/>
              <a:buNone/>
            </a:pPr>
            <a:r>
              <a:rPr lang="en-US" sz="2000" smtClean="0">
                <a:latin typeface="Arial" charset="0"/>
                <a:cs typeface="Arial" charset="0"/>
              </a:rPr>
              <a:t>(1857</a:t>
            </a:r>
            <a:r>
              <a:rPr lang="ru-RU" sz="2000" smtClean="0">
                <a:latin typeface="Arial" charset="0"/>
                <a:cs typeface="Arial" charset="0"/>
              </a:rPr>
              <a:t>-</a:t>
            </a:r>
            <a:r>
              <a:rPr lang="en-US" sz="2000" smtClean="0">
                <a:latin typeface="Arial" charset="0"/>
                <a:cs typeface="Arial" charset="0"/>
              </a:rPr>
              <a:t>1935)</a:t>
            </a:r>
            <a:endParaRPr lang="ru-RU" sz="2000" smtClean="0">
              <a:latin typeface="Arial" charset="0"/>
              <a:cs typeface="Arial" charset="0"/>
            </a:endParaRPr>
          </a:p>
          <a:p>
            <a:pPr marL="0" indent="0">
              <a:buFont typeface="Wingdings 2" pitchFamily="18" charset="2"/>
              <a:buNone/>
            </a:pPr>
            <a:r>
              <a:rPr lang="ru-RU" sz="1600" smtClean="0">
                <a:latin typeface="Arial" charset="0"/>
                <a:cs typeface="Arial" charset="0"/>
              </a:rPr>
              <a:t>Русский советский учёный и изобретатель в области аэродинамики, ракетодинамики, теории самолёта и дирижабля; основоположник современной космонавтики. Но он был не только изобретателем. Имея физический недостаток - глухоту – Циолковский сам, не принимая участия в революционном освободительном движении, впитывал в себя идеи свободы.</a:t>
            </a:r>
          </a:p>
          <a:p>
            <a:pPr marL="0" indent="0">
              <a:buFont typeface="Wingdings 2" pitchFamily="18" charset="2"/>
              <a:buNone/>
            </a:pPr>
            <a:r>
              <a:rPr lang="ru-RU" sz="1600" smtClean="0">
                <a:latin typeface="Arial" charset="0"/>
                <a:cs typeface="Arial" charset="0"/>
              </a:rPr>
              <a:t>Веря в великую силу разума, Константин Эдуардович, кроме космических идей создал Космическую философию. В повести «вне Земли» (1916г) Циолковский прогнозирует будущее человечества и выстраивает целостную картину заселения Солнечной Системы. Сутью его философии было то, что в населенном космосе «развитие ума и познаний должно дать  нечто общее… Космос один, а общее между всеми существами, достигшими совершенства: у них один ум, одно познание и одна цель – всеобщее счастье.»</a:t>
            </a:r>
          </a:p>
          <a:p>
            <a:pPr marL="0" indent="0">
              <a:buFont typeface="Wingdings 2" pitchFamily="18" charset="2"/>
              <a:buNone/>
            </a:pPr>
            <a:endParaRPr lang="ru-RU" sz="1600" smtClean="0">
              <a:latin typeface="Arial" charset="0"/>
              <a:cs typeface="Arial" charset="0"/>
            </a:endParaRPr>
          </a:p>
        </p:txBody>
      </p:sp>
      <p:sp>
        <p:nvSpPr>
          <p:cNvPr id="2" name="Заголовок 1"/>
          <p:cNvSpPr>
            <a:spLocks noGrp="1"/>
          </p:cNvSpPr>
          <p:nvPr>
            <p:ph type="title"/>
          </p:nvPr>
        </p:nvSpPr>
        <p:spPr>
          <a:xfrm>
            <a:off x="457200" y="0"/>
            <a:ext cx="8229600" cy="1340768"/>
          </a:xfrm>
        </p:spPr>
        <p:txBody>
          <a:bodyPr/>
          <a:lstStyle/>
          <a:p>
            <a:pPr marL="484632" indent="0" algn="ctr" fontAlgn="auto">
              <a:spcAft>
                <a:spcPts val="0"/>
              </a:spcAft>
              <a:defRPr/>
            </a:pPr>
            <a:r>
              <a:rPr lang="ru-RU" sz="3200" dirty="0" smtClean="0">
                <a:solidFill>
                  <a:schemeClr val="accent6">
                    <a:lumMod val="50000"/>
                  </a:schemeClr>
                </a:solidFill>
                <a:latin typeface="Arial" pitchFamily="34" charset="0"/>
                <a:cs typeface="Arial" pitchFamily="34" charset="0"/>
              </a:rPr>
              <a:t>« Мы живем более жизнью космоса, чем жизнью земли»</a:t>
            </a:r>
            <a:endParaRPr lang="ru-RU" sz="3200" dirty="0">
              <a:solidFill>
                <a:schemeClr val="accent6">
                  <a:lumMod val="50000"/>
                </a:schemeClr>
              </a:solidFill>
              <a:latin typeface="Arial" pitchFamily="34" charset="0"/>
              <a:cs typeface="Arial" pitchFamily="34" charset="0"/>
            </a:endParaRPr>
          </a:p>
        </p:txBody>
      </p:sp>
      <p:pic>
        <p:nvPicPr>
          <p:cNvPr id="18435" name="Picture 2" descr="C:\Users\Людмила\Desktop\физика\Рисунок4.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484313"/>
            <a:ext cx="3417888" cy="511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459683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p:cNvSpPr>
          <p:nvPr>
            <p:ph idx="1"/>
          </p:nvPr>
        </p:nvSpPr>
        <p:spPr>
          <a:xfrm>
            <a:off x="457200" y="1773238"/>
            <a:ext cx="8229600" cy="4681537"/>
          </a:xfrm>
        </p:spPr>
        <p:txBody>
          <a:bodyPr/>
          <a:lstStyle/>
          <a:p>
            <a:pPr algn="ctr">
              <a:buFont typeface="Wingdings 2" pitchFamily="18" charset="2"/>
              <a:buNone/>
            </a:pPr>
            <a:r>
              <a:rPr lang="ru-RU" smtClean="0">
                <a:latin typeface="Arial" charset="0"/>
              </a:rPr>
              <a:t>       Мечта Циолковского о переселении в космос становится реальностью в наши дни. Орбитальные станции «Салют», «Мир», «Скайлэб» и работающая ныне МКС – это начало воплощения идей великого калужского мечтателя</a:t>
            </a:r>
          </a:p>
        </p:txBody>
      </p:sp>
    </p:spTree>
    <p:extLst>
      <p:ext uri="{BB962C8B-B14F-4D97-AF65-F5344CB8AC3E}">
        <p14:creationId xmlns="" xmlns:p14="http://schemas.microsoft.com/office/powerpoint/2010/main" val="734657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idx="1"/>
          </p:nvPr>
        </p:nvSpPr>
        <p:spPr>
          <a:xfrm>
            <a:off x="3132138" y="1052513"/>
            <a:ext cx="5832475" cy="5111750"/>
          </a:xfrm>
        </p:spPr>
        <p:txBody>
          <a:bodyPr>
            <a:normAutofit fontScale="92500" lnSpcReduction="10000"/>
          </a:bodyPr>
          <a:lstStyle/>
          <a:p>
            <a:pPr marL="0" indent="0" algn="ctr">
              <a:buFont typeface="Wingdings 2" pitchFamily="18" charset="2"/>
              <a:buNone/>
            </a:pPr>
            <a:r>
              <a:rPr lang="ru-RU" sz="2400" smtClean="0">
                <a:latin typeface="Arial" charset="0"/>
                <a:cs typeface="Arial" charset="0"/>
              </a:rPr>
              <a:t>Юрий Васильевич Кондратюк </a:t>
            </a:r>
          </a:p>
          <a:p>
            <a:pPr marL="0" indent="0" algn="ctr">
              <a:buFont typeface="Wingdings 2" pitchFamily="18" charset="2"/>
              <a:buNone/>
            </a:pPr>
            <a:r>
              <a:rPr lang="ru-RU" sz="2400" smtClean="0">
                <a:latin typeface="Arial" charset="0"/>
                <a:cs typeface="Arial" charset="0"/>
              </a:rPr>
              <a:t>(Александр Шаргей )</a:t>
            </a:r>
            <a:endParaRPr lang="ru-RU" sz="2000" smtClean="0">
              <a:latin typeface="Arial" charset="0"/>
              <a:cs typeface="Arial" charset="0"/>
            </a:endParaRPr>
          </a:p>
          <a:p>
            <a:pPr marL="0" indent="0" algn="ctr">
              <a:buFont typeface="Wingdings 2" pitchFamily="18" charset="2"/>
              <a:buNone/>
            </a:pPr>
            <a:r>
              <a:rPr lang="ru-RU" sz="2000" smtClean="0">
                <a:latin typeface="Arial" charset="0"/>
                <a:cs typeface="Arial" charset="0"/>
              </a:rPr>
              <a:t>(1897 – 1942)</a:t>
            </a:r>
            <a:endParaRPr lang="ru-RU" sz="1600" smtClean="0">
              <a:latin typeface="Arial" charset="0"/>
              <a:cs typeface="Arial" charset="0"/>
            </a:endParaRPr>
          </a:p>
          <a:p>
            <a:pPr marL="0" indent="0">
              <a:buFont typeface="Wingdings 2" pitchFamily="18" charset="2"/>
              <a:buNone/>
            </a:pPr>
            <a:r>
              <a:rPr lang="ru-RU" sz="1600" smtClean="0">
                <a:latin typeface="Arial" charset="0"/>
                <a:cs typeface="Arial" charset="0"/>
              </a:rPr>
              <a:t>По имеющимся в настоящее время данным считается, что Кондратюк был гениальным ученым-самоучкой и выдвинул множество ценных и перспективных идей, большинство из которых были воплощены в жизнь. К моменту выхода книги "Завоевание межпланетных пространств" многие идеи, высказанные Ю. В. Кондратюком, были либо уже известны ученым, либо настолько опережали свое время, что казались неосуществимыми. </a:t>
            </a:r>
          </a:p>
          <a:p>
            <a:pPr marL="0" indent="0">
              <a:buFont typeface="Wingdings 2" pitchFamily="18" charset="2"/>
              <a:buNone/>
            </a:pPr>
            <a:r>
              <a:rPr lang="ru-RU" sz="1600" smtClean="0">
                <a:latin typeface="Arial" charset="0"/>
                <a:cs typeface="Arial" charset="0"/>
              </a:rPr>
              <a:t>Главным делом его жизни было завоевание межпланетных пространств. Его работы сейчас признаны во всем мире. Именем Кондратюка назван кратер на Луне. Идеи Кондратюка о форме орбиты корабля при полете на Луну в виде улитки были использованы американскими учеными при запуске «Аполлона – 11» с астронавтами на Луну. То, что работы Юрия Кондратюка не были признаны на родине, отбросило Советский Союз в соревновании с США  за завоевание космоса.</a:t>
            </a:r>
          </a:p>
          <a:p>
            <a:pPr marL="0" indent="0">
              <a:buFont typeface="Wingdings 2" pitchFamily="18" charset="2"/>
              <a:buNone/>
            </a:pPr>
            <a:endParaRPr lang="ru-RU" sz="1600" smtClean="0">
              <a:latin typeface="Arial" charset="0"/>
              <a:cs typeface="Arial" charset="0"/>
            </a:endParaRPr>
          </a:p>
        </p:txBody>
      </p:sp>
      <p:pic>
        <p:nvPicPr>
          <p:cNvPr id="5" name="Заголовок 4"/>
          <p:cNvPicPr>
            <a:picLocks noGrp="1" noChangeArrowheads="1"/>
          </p:cNvPicPr>
          <p:nvPr>
            <p:ph type="title"/>
          </p:nvPr>
        </p:nvPicPr>
        <p:blipFill>
          <a:blip r:embed="rId2">
            <a:extLst>
              <a:ext uri="{28A0092B-C50C-407E-A947-70E740481C1C}">
                <a14:useLocalDpi xmlns="" xmlns:a14="http://schemas.microsoft.com/office/drawing/2010/main" val="0"/>
              </a:ext>
            </a:extLst>
          </a:blip>
          <a:srcRect/>
          <a:stretch>
            <a:fillRect/>
          </a:stretch>
        </p:blipFill>
        <p:spPr bwMode="auto">
          <a:xfrm>
            <a:off x="250825" y="-603250"/>
            <a:ext cx="8229600" cy="2028825"/>
          </a:xfrm>
        </p:spPr>
      </p:pic>
      <p:pic>
        <p:nvPicPr>
          <p:cNvPr id="16387" name="Picture 2" descr="C:\Users\Людмила\Desktop\физика\Рисунок2.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1844675"/>
            <a:ext cx="3059113" cy="4105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105169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TotalTime>
  <Words>2123</Words>
  <Application>Microsoft Office PowerPoint</Application>
  <PresentationFormat>Экран (4:3)</PresentationFormat>
  <Paragraphs>128</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Бумажная</vt:lpstr>
      <vt:lpstr>    «На пыльных дорожках далеких планет останутся наши следы»</vt:lpstr>
      <vt:lpstr>Слайд 2</vt:lpstr>
      <vt:lpstr>Космонавтика и власть</vt:lpstr>
      <vt:lpstr>«Человек должен жить в полную силу, он должен делать наибольшее, на что способны его руки, сердце и голова» </vt:lpstr>
      <vt:lpstr>Слайд 5</vt:lpstr>
      <vt:lpstr>Ирония судьбы</vt:lpstr>
      <vt:lpstr>« Мы живем более жизнью космоса, чем жизнью земли»</vt:lpstr>
      <vt:lpstr>Слайд 8</vt:lpstr>
      <vt:lpstr>Слайд 9</vt:lpstr>
      <vt:lpstr>Слайд 10</vt:lpstr>
      <vt:lpstr>Слайд 11</vt:lpstr>
      <vt:lpstr>На Луне нет атмосферы и поэтому никогда не бывает ветра, а это значит, что след, оставленный луноходом, останется там навсегда</vt:lpstr>
      <vt:lpstr>Полеты «Аполлона»</vt:lpstr>
      <vt:lpstr>Некоторые научные данные, полученные в ходе полетов «Аполлона»</vt:lpstr>
      <vt:lpstr>Новые проекты</vt:lpstr>
      <vt:lpstr>Слайд 16</vt:lpstr>
      <vt:lpstr>Слайд 17</vt:lpstr>
      <vt:lpstr>Слайд 18</vt:lpstr>
      <vt:lpstr>«Новые горизонты»</vt:lpstr>
      <vt:lpstr>События</vt:lpstr>
      <vt:lpstr>Слайд 21</vt:lpstr>
      <vt:lpstr>Экзотические проекты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 пыльных дорожках далеких планет останутся наши следы»</dc:title>
  <dc:creator>Людмила</dc:creator>
  <cp:lastModifiedBy>Пользователь</cp:lastModifiedBy>
  <cp:revision>4</cp:revision>
  <dcterms:created xsi:type="dcterms:W3CDTF">2011-03-31T13:57:34Z</dcterms:created>
  <dcterms:modified xsi:type="dcterms:W3CDTF">2011-04-01T14:08:48Z</dcterms:modified>
</cp:coreProperties>
</file>