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66" r:id="rId3"/>
    <p:sldId id="265" r:id="rId4"/>
    <p:sldId id="268" r:id="rId5"/>
    <p:sldId id="269" r:id="rId6"/>
    <p:sldId id="267" r:id="rId7"/>
    <p:sldId id="270" r:id="rId8"/>
    <p:sldId id="271" r:id="rId9"/>
    <p:sldId id="272" r:id="rId10"/>
    <p:sldId id="273" r:id="rId11"/>
    <p:sldId id="275" r:id="rId12"/>
    <p:sldId id="276" r:id="rId1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EEFE"/>
    <a:srgbClr val="96EAFE"/>
    <a:srgbClr val="7C5989"/>
    <a:srgbClr val="000066"/>
    <a:srgbClr val="4D6B89"/>
    <a:srgbClr val="384E64"/>
    <a:srgbClr val="274E75"/>
    <a:srgbClr val="5F5F5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76" autoAdjust="0"/>
    <p:restoredTop sz="93617" autoAdjust="0"/>
  </p:normalViewPr>
  <p:slideViewPr>
    <p:cSldViewPr>
      <p:cViewPr varScale="1">
        <p:scale>
          <a:sx n="69" d="100"/>
          <a:sy n="69" d="100"/>
        </p:scale>
        <p:origin x="-55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819400"/>
            <a:ext cx="9144000" cy="609600"/>
          </a:xfrm>
        </p:spPr>
        <p:txBody>
          <a:bodyPr/>
          <a:lstStyle>
            <a:lvl1pPr>
              <a:defRPr sz="4400"/>
            </a:lvl1pPr>
          </a:lstStyle>
          <a:p>
            <a:r>
              <a:rPr lang="ru-RU" smtClean="0"/>
              <a:t>Образец заголовка</a:t>
            </a:r>
            <a:endParaRPr lang="en-US"/>
          </a:p>
        </p:txBody>
      </p:sp>
      <p:sp>
        <p:nvSpPr>
          <p:cNvPr id="3075" name="Rectangle 3"/>
          <p:cNvSpPr>
            <a:spLocks noGrp="1" noChangeArrowheads="1"/>
          </p:cNvSpPr>
          <p:nvPr>
            <p:ph type="subTitle" idx="1"/>
          </p:nvPr>
        </p:nvSpPr>
        <p:spPr>
          <a:xfrm>
            <a:off x="0" y="3352800"/>
            <a:ext cx="9144000" cy="304800"/>
          </a:xfrm>
        </p:spPr>
        <p:txBody>
          <a:bodyPr/>
          <a:lstStyle>
            <a:lvl1pPr marL="0" indent="0" algn="ctr">
              <a:defRPr/>
            </a:lvl1pPr>
          </a:lstStyle>
          <a:p>
            <a:r>
              <a:rPr lang="ru-RU" smtClean="0"/>
              <a:t>Образец подзаголовка</a:t>
            </a:r>
            <a:endParaRPr lang="en-US"/>
          </a:p>
        </p:txBody>
      </p:sp>
      <p:sp>
        <p:nvSpPr>
          <p:cNvPr id="3076" name="Rectangle 4"/>
          <p:cNvSpPr>
            <a:spLocks noGrp="1" noChangeArrowheads="1"/>
          </p:cNvSpPr>
          <p:nvPr>
            <p:ph type="dt" sz="half" idx="2"/>
          </p:nvPr>
        </p:nvSpPr>
        <p:spPr/>
        <p:txBody>
          <a:bodyPr/>
          <a:lstStyle>
            <a:lvl1pPr>
              <a:defRPr/>
            </a:lvl1pPr>
          </a:lstStyle>
          <a:p>
            <a:endParaRPr lang="en-US"/>
          </a:p>
        </p:txBody>
      </p:sp>
      <p:sp>
        <p:nvSpPr>
          <p:cNvPr id="3077" name="Rectangle 5"/>
          <p:cNvSpPr>
            <a:spLocks noGrp="1" noChangeArrowheads="1"/>
          </p:cNvSpPr>
          <p:nvPr>
            <p:ph type="ftr" sz="quarter" idx="3"/>
          </p:nvPr>
        </p:nvSpPr>
        <p:spPr/>
        <p:txBody>
          <a:bodyPr/>
          <a:lstStyle>
            <a:lvl1pPr>
              <a:defRPr/>
            </a:lvl1pPr>
          </a:lstStyle>
          <a:p>
            <a:endParaRPr lang="en-US"/>
          </a:p>
        </p:txBody>
      </p:sp>
      <p:sp>
        <p:nvSpPr>
          <p:cNvPr id="3078" name="Rectangle 6"/>
          <p:cNvSpPr>
            <a:spLocks noGrp="1" noChangeArrowheads="1"/>
          </p:cNvSpPr>
          <p:nvPr>
            <p:ph type="sldNum" sz="quarter" idx="4"/>
          </p:nvPr>
        </p:nvSpPr>
        <p:spPr/>
        <p:txBody>
          <a:bodyPr/>
          <a:lstStyle>
            <a:lvl1pPr>
              <a:defRPr/>
            </a:lvl1pPr>
          </a:lstStyle>
          <a:p>
            <a:fld id="{A7ECE618-31E2-463D-98A8-F6B36ED1BB89}" type="slidenum">
              <a:rPr lang="en-US"/>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7FEB4D11-0930-479D-95A7-0045B3842837}" type="slidenum">
              <a:rPr lang="en-US"/>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0"/>
            <a:ext cx="2286000" cy="6477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0" y="0"/>
            <a:ext cx="6705600" cy="6477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79ACBE2B-E798-4D44-B468-FB8546B5A5CF}" type="slidenum">
              <a:rPr lang="en-US"/>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0ACCB63A-48D4-4E35-9030-61719C4F3345}" type="slidenum">
              <a:rPr lang="en-US"/>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85A4F99A-37A8-4A78-8311-F67545CB2F23}" type="slidenum">
              <a:rPr lang="en-US"/>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371600" y="762000"/>
            <a:ext cx="38100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334000" y="762000"/>
            <a:ext cx="38100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D375F2D5-A944-49C1-824D-ED345DCD2A61}" type="slidenum">
              <a:rPr lang="en-US"/>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en-US"/>
          </a:p>
        </p:txBody>
      </p:sp>
      <p:sp>
        <p:nvSpPr>
          <p:cNvPr id="8" name="Нижний колонтитул 7"/>
          <p:cNvSpPr>
            <a:spLocks noGrp="1"/>
          </p:cNvSpPr>
          <p:nvPr>
            <p:ph type="ftr" sz="quarter" idx="11"/>
          </p:nvPr>
        </p:nvSpPr>
        <p:spPr/>
        <p:txBody>
          <a:bodyPr/>
          <a:lstStyle>
            <a:lvl1pPr>
              <a:defRPr/>
            </a:lvl1pPr>
          </a:lstStyle>
          <a:p>
            <a:endParaRPr lang="en-US"/>
          </a:p>
        </p:txBody>
      </p:sp>
      <p:sp>
        <p:nvSpPr>
          <p:cNvPr id="9" name="Номер слайда 8"/>
          <p:cNvSpPr>
            <a:spLocks noGrp="1"/>
          </p:cNvSpPr>
          <p:nvPr>
            <p:ph type="sldNum" sz="quarter" idx="12"/>
          </p:nvPr>
        </p:nvSpPr>
        <p:spPr/>
        <p:txBody>
          <a:bodyPr/>
          <a:lstStyle>
            <a:lvl1pPr>
              <a:defRPr/>
            </a:lvl1pPr>
          </a:lstStyle>
          <a:p>
            <a:fld id="{03BC3ED5-477A-417A-92CD-1FF88C4F75EF}" type="slidenum">
              <a:rPr lang="en-US"/>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en-US"/>
          </a:p>
        </p:txBody>
      </p:sp>
      <p:sp>
        <p:nvSpPr>
          <p:cNvPr id="4" name="Нижний колонтитул 3"/>
          <p:cNvSpPr>
            <a:spLocks noGrp="1"/>
          </p:cNvSpPr>
          <p:nvPr>
            <p:ph type="ftr" sz="quarter" idx="11"/>
          </p:nvPr>
        </p:nvSpPr>
        <p:spPr/>
        <p:txBody>
          <a:bodyPr/>
          <a:lstStyle>
            <a:lvl1pPr>
              <a:defRPr/>
            </a:lvl1pPr>
          </a:lstStyle>
          <a:p>
            <a:endParaRPr lang="en-US"/>
          </a:p>
        </p:txBody>
      </p:sp>
      <p:sp>
        <p:nvSpPr>
          <p:cNvPr id="5" name="Номер слайда 4"/>
          <p:cNvSpPr>
            <a:spLocks noGrp="1"/>
          </p:cNvSpPr>
          <p:nvPr>
            <p:ph type="sldNum" sz="quarter" idx="12"/>
          </p:nvPr>
        </p:nvSpPr>
        <p:spPr/>
        <p:txBody>
          <a:bodyPr/>
          <a:lstStyle>
            <a:lvl1pPr>
              <a:defRPr/>
            </a:lvl1pPr>
          </a:lstStyle>
          <a:p>
            <a:fld id="{2BD31572-8A88-4828-A68B-27AE9C0DF0FC}" type="slidenum">
              <a:rPr lang="en-US"/>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en-US"/>
          </a:p>
        </p:txBody>
      </p:sp>
      <p:sp>
        <p:nvSpPr>
          <p:cNvPr id="3" name="Нижний колонтитул 2"/>
          <p:cNvSpPr>
            <a:spLocks noGrp="1"/>
          </p:cNvSpPr>
          <p:nvPr>
            <p:ph type="ftr" sz="quarter" idx="11"/>
          </p:nvPr>
        </p:nvSpPr>
        <p:spPr/>
        <p:txBody>
          <a:bodyPr/>
          <a:lstStyle>
            <a:lvl1pPr>
              <a:defRPr/>
            </a:lvl1pPr>
          </a:lstStyle>
          <a:p>
            <a:endParaRPr lang="en-US"/>
          </a:p>
        </p:txBody>
      </p:sp>
      <p:sp>
        <p:nvSpPr>
          <p:cNvPr id="4" name="Номер слайда 3"/>
          <p:cNvSpPr>
            <a:spLocks noGrp="1"/>
          </p:cNvSpPr>
          <p:nvPr>
            <p:ph type="sldNum" sz="quarter" idx="12"/>
          </p:nvPr>
        </p:nvSpPr>
        <p:spPr/>
        <p:txBody>
          <a:bodyPr/>
          <a:lstStyle>
            <a:lvl1pPr>
              <a:defRPr/>
            </a:lvl1pPr>
          </a:lstStyle>
          <a:p>
            <a:fld id="{64CA859A-3B62-46F9-BC24-545DB1F4D6B7}" type="slidenum">
              <a:rPr lang="en-US"/>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BFC0F67F-4035-40A3-B668-D60A0DC949A4}" type="slidenum">
              <a:rPr lang="en-US"/>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0CBF1DB9-5A4B-406F-B097-D6927733B455}" type="slidenum">
              <a:rPr lang="en-US"/>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1371600" y="762000"/>
            <a:ext cx="7772400" cy="571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26" name="Rectangle 2"/>
          <p:cNvSpPr>
            <a:spLocks noGrp="1" noChangeArrowheads="1"/>
          </p:cNvSpPr>
          <p:nvPr>
            <p:ph type="title"/>
          </p:nvPr>
        </p:nvSpPr>
        <p:spPr bwMode="auto">
          <a:xfrm>
            <a:off x="0" y="0"/>
            <a:ext cx="9144000" cy="533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8" name="Rectangle 4"/>
          <p:cNvSpPr>
            <a:spLocks noGrp="1" noChangeArrowheads="1"/>
          </p:cNvSpPr>
          <p:nvPr>
            <p:ph type="dt" sz="half" idx="2"/>
          </p:nvPr>
        </p:nvSpPr>
        <p:spPr bwMode="auto">
          <a:xfrm>
            <a:off x="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latin typeface="+mn-lt"/>
              </a:defRPr>
            </a:lvl1pPr>
          </a:lstStyle>
          <a:p>
            <a:endParaRPr lang="en-US"/>
          </a:p>
        </p:txBody>
      </p:sp>
      <p:sp>
        <p:nvSpPr>
          <p:cNvPr id="1029" name="Rectangle 5"/>
          <p:cNvSpPr>
            <a:spLocks noGrp="1" noChangeArrowheads="1"/>
          </p:cNvSpPr>
          <p:nvPr>
            <p:ph type="ftr" sz="quarter" idx="3"/>
          </p:nvPr>
        </p:nvSpPr>
        <p:spPr bwMode="auto">
          <a:xfrm>
            <a:off x="3124200" y="66294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1">
                <a:latin typeface="+mn-lt"/>
              </a:defRPr>
            </a:lvl1pPr>
          </a:lstStyle>
          <a:p>
            <a:endParaRPr lang="en-US"/>
          </a:p>
        </p:txBody>
      </p:sp>
      <p:sp>
        <p:nvSpPr>
          <p:cNvPr id="1030" name="Rectangle 6"/>
          <p:cNvSpPr>
            <a:spLocks noGrp="1" noChangeArrowheads="1"/>
          </p:cNvSpPr>
          <p:nvPr>
            <p:ph type="sldNum" sz="quarter" idx="4"/>
          </p:nvPr>
        </p:nvSpPr>
        <p:spPr bwMode="auto">
          <a:xfrm>
            <a:off x="723900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atin typeface="+mn-lt"/>
              </a:defRPr>
            </a:lvl1pPr>
          </a:lstStyle>
          <a:p>
            <a:fld id="{0B2FBF75-1ADD-4E47-86BD-1A4A40A978A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thruBlk="1"/>
  </p:transition>
  <p:txStyles>
    <p:titleStyle>
      <a:lvl1pPr algn="ctr" rtl="0" eaLnBrk="1" fontAlgn="base" hangingPunct="1">
        <a:spcBef>
          <a:spcPct val="0"/>
        </a:spcBef>
        <a:spcAft>
          <a:spcPct val="0"/>
        </a:spcAft>
        <a:defRPr sz="3600">
          <a:solidFill>
            <a:srgbClr val="274E75"/>
          </a:solidFill>
          <a:latin typeface="+mj-lt"/>
          <a:ea typeface="+mj-ea"/>
          <a:cs typeface="+mj-cs"/>
        </a:defRPr>
      </a:lvl1pPr>
      <a:lvl2pPr algn="ctr" rtl="0" eaLnBrk="1" fontAlgn="base" hangingPunct="1">
        <a:spcBef>
          <a:spcPct val="0"/>
        </a:spcBef>
        <a:spcAft>
          <a:spcPct val="0"/>
        </a:spcAft>
        <a:defRPr sz="3600">
          <a:solidFill>
            <a:srgbClr val="274E75"/>
          </a:solidFill>
          <a:latin typeface="Impact" pitchFamily="34" charset="0"/>
        </a:defRPr>
      </a:lvl2pPr>
      <a:lvl3pPr algn="ctr" rtl="0" eaLnBrk="1" fontAlgn="base" hangingPunct="1">
        <a:spcBef>
          <a:spcPct val="0"/>
        </a:spcBef>
        <a:spcAft>
          <a:spcPct val="0"/>
        </a:spcAft>
        <a:defRPr sz="3600">
          <a:solidFill>
            <a:srgbClr val="274E75"/>
          </a:solidFill>
          <a:latin typeface="Impact" pitchFamily="34" charset="0"/>
        </a:defRPr>
      </a:lvl3pPr>
      <a:lvl4pPr algn="ctr" rtl="0" eaLnBrk="1" fontAlgn="base" hangingPunct="1">
        <a:spcBef>
          <a:spcPct val="0"/>
        </a:spcBef>
        <a:spcAft>
          <a:spcPct val="0"/>
        </a:spcAft>
        <a:defRPr sz="3600">
          <a:solidFill>
            <a:srgbClr val="274E75"/>
          </a:solidFill>
          <a:latin typeface="Impact" pitchFamily="34" charset="0"/>
        </a:defRPr>
      </a:lvl4pPr>
      <a:lvl5pPr algn="ctr" rtl="0" eaLnBrk="1" fontAlgn="base" hangingPunct="1">
        <a:spcBef>
          <a:spcPct val="0"/>
        </a:spcBef>
        <a:spcAft>
          <a:spcPct val="0"/>
        </a:spcAft>
        <a:defRPr sz="3600">
          <a:solidFill>
            <a:srgbClr val="274E75"/>
          </a:solidFill>
          <a:latin typeface="Impact" pitchFamily="34" charset="0"/>
        </a:defRPr>
      </a:lvl5pPr>
      <a:lvl6pPr marL="457200" algn="ctr" rtl="0" eaLnBrk="1" fontAlgn="base" hangingPunct="1">
        <a:spcBef>
          <a:spcPct val="0"/>
        </a:spcBef>
        <a:spcAft>
          <a:spcPct val="0"/>
        </a:spcAft>
        <a:defRPr sz="3600">
          <a:solidFill>
            <a:srgbClr val="274E75"/>
          </a:solidFill>
          <a:latin typeface="Impact" pitchFamily="34" charset="0"/>
        </a:defRPr>
      </a:lvl6pPr>
      <a:lvl7pPr marL="914400" algn="ctr" rtl="0" eaLnBrk="1" fontAlgn="base" hangingPunct="1">
        <a:spcBef>
          <a:spcPct val="0"/>
        </a:spcBef>
        <a:spcAft>
          <a:spcPct val="0"/>
        </a:spcAft>
        <a:defRPr sz="3600">
          <a:solidFill>
            <a:srgbClr val="274E75"/>
          </a:solidFill>
          <a:latin typeface="Impact" pitchFamily="34" charset="0"/>
        </a:defRPr>
      </a:lvl7pPr>
      <a:lvl8pPr marL="1371600" algn="ctr" rtl="0" eaLnBrk="1" fontAlgn="base" hangingPunct="1">
        <a:spcBef>
          <a:spcPct val="0"/>
        </a:spcBef>
        <a:spcAft>
          <a:spcPct val="0"/>
        </a:spcAft>
        <a:defRPr sz="3600">
          <a:solidFill>
            <a:srgbClr val="274E75"/>
          </a:solidFill>
          <a:latin typeface="Impact" pitchFamily="34" charset="0"/>
        </a:defRPr>
      </a:lvl8pPr>
      <a:lvl9pPr marL="1828800" algn="ctr" rtl="0" eaLnBrk="1" fontAlgn="base" hangingPunct="1">
        <a:spcBef>
          <a:spcPct val="0"/>
        </a:spcBef>
        <a:spcAft>
          <a:spcPct val="0"/>
        </a:spcAft>
        <a:defRPr sz="3600">
          <a:solidFill>
            <a:srgbClr val="274E75"/>
          </a:solidFill>
          <a:latin typeface="Impact" pitchFamily="34" charset="0"/>
        </a:defRPr>
      </a:lvl9pPr>
    </p:titleStyle>
    <p:bodyStyle>
      <a:lvl1pPr marL="342900" indent="-342900" algn="l" rtl="0" eaLnBrk="1" fontAlgn="base" hangingPunct="1">
        <a:spcBef>
          <a:spcPct val="20000"/>
        </a:spcBef>
        <a:spcAft>
          <a:spcPct val="0"/>
        </a:spcAft>
        <a:defRPr sz="2400" b="1">
          <a:solidFill>
            <a:schemeClr val="tx1"/>
          </a:solidFill>
          <a:latin typeface="+mn-lt"/>
          <a:ea typeface="+mn-ea"/>
          <a:cs typeface="+mn-cs"/>
        </a:defRPr>
      </a:lvl1pPr>
      <a:lvl2pPr marL="742950" indent="-285750" algn="l" rtl="0" eaLnBrk="1" fontAlgn="base" hangingPunct="1">
        <a:spcBef>
          <a:spcPct val="20000"/>
        </a:spcBef>
        <a:spcAft>
          <a:spcPct val="0"/>
        </a:spcAft>
        <a:defRPr sz="2000" b="1">
          <a:solidFill>
            <a:schemeClr val="tx1"/>
          </a:solidFill>
          <a:latin typeface="+mn-lt"/>
        </a:defRPr>
      </a:lvl2pPr>
      <a:lvl3pPr marL="1143000" indent="-228600" algn="l" rtl="0" eaLnBrk="1" fontAlgn="base" hangingPunct="1">
        <a:spcBef>
          <a:spcPct val="20000"/>
        </a:spcBef>
        <a:spcAft>
          <a:spcPct val="0"/>
        </a:spcAft>
        <a:defRPr b="1">
          <a:solidFill>
            <a:schemeClr val="tx1"/>
          </a:solidFill>
          <a:latin typeface="+mn-lt"/>
        </a:defRPr>
      </a:lvl3pPr>
      <a:lvl4pPr marL="1600200" indent="-228600" algn="l" rtl="0" eaLnBrk="1" fontAlgn="base" hangingPunct="1">
        <a:spcBef>
          <a:spcPct val="20000"/>
        </a:spcBef>
        <a:spcAft>
          <a:spcPct val="0"/>
        </a:spcAft>
        <a:defRPr sz="1600" b="1">
          <a:solidFill>
            <a:schemeClr val="tx1"/>
          </a:solidFill>
          <a:latin typeface="+mn-lt"/>
        </a:defRPr>
      </a:lvl4pPr>
      <a:lvl5pPr marL="2057400" indent="-228600" algn="l" rtl="0" eaLnBrk="1" fontAlgn="base" hangingPunct="1">
        <a:spcBef>
          <a:spcPct val="20000"/>
        </a:spcBef>
        <a:spcAft>
          <a:spcPct val="0"/>
        </a:spcAft>
        <a:defRPr sz="1600" b="1">
          <a:solidFill>
            <a:schemeClr val="tx1"/>
          </a:solidFill>
          <a:latin typeface="+mn-lt"/>
        </a:defRPr>
      </a:lvl5pPr>
      <a:lvl6pPr marL="2514600" indent="-228600" algn="l" rtl="0" eaLnBrk="1" fontAlgn="base" hangingPunct="1">
        <a:spcBef>
          <a:spcPct val="20000"/>
        </a:spcBef>
        <a:spcAft>
          <a:spcPct val="0"/>
        </a:spcAft>
        <a:defRPr sz="1600" b="1">
          <a:solidFill>
            <a:schemeClr val="tx1"/>
          </a:solidFill>
          <a:latin typeface="+mn-lt"/>
        </a:defRPr>
      </a:lvl6pPr>
      <a:lvl7pPr marL="2971800" indent="-228600" algn="l" rtl="0" eaLnBrk="1" fontAlgn="base" hangingPunct="1">
        <a:spcBef>
          <a:spcPct val="20000"/>
        </a:spcBef>
        <a:spcAft>
          <a:spcPct val="0"/>
        </a:spcAft>
        <a:defRPr sz="1600" b="1">
          <a:solidFill>
            <a:schemeClr val="tx1"/>
          </a:solidFill>
          <a:latin typeface="+mn-lt"/>
        </a:defRPr>
      </a:lvl7pPr>
      <a:lvl8pPr marL="3429000" indent="-228600" algn="l" rtl="0" eaLnBrk="1" fontAlgn="base" hangingPunct="1">
        <a:spcBef>
          <a:spcPct val="20000"/>
        </a:spcBef>
        <a:spcAft>
          <a:spcPct val="0"/>
        </a:spcAft>
        <a:defRPr sz="1600" b="1">
          <a:solidFill>
            <a:schemeClr val="tx1"/>
          </a:solidFill>
          <a:latin typeface="+mn-lt"/>
        </a:defRPr>
      </a:lvl8pPr>
      <a:lvl9pPr marL="3886200" indent="-228600" algn="l" rtl="0" eaLnBrk="1" fontAlgn="base" hangingPunct="1">
        <a:spcBef>
          <a:spcPct val="20000"/>
        </a:spcBef>
        <a:spcAft>
          <a:spcPct val="0"/>
        </a:spcAft>
        <a:defRPr sz="1600" b="1">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1.xml"/><Relationship Id="rId6" Type="http://schemas.openxmlformats.org/officeDocument/2006/relationships/image" Target="../media/image32.jpeg"/><Relationship Id="rId5" Type="http://schemas.openxmlformats.org/officeDocument/2006/relationships/image" Target="../media/image31.jpeg"/><Relationship Id="rId4" Type="http://schemas.openxmlformats.org/officeDocument/2006/relationships/image" Target="../media/image30.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3429000"/>
            <a:ext cx="9144000" cy="609600"/>
          </a:xfrm>
        </p:spPr>
        <p:txBody>
          <a:bodyPr/>
          <a:lstStyle/>
          <a:p>
            <a:r>
              <a:rPr lang="ru-RU" dirty="0" smtClean="0"/>
              <a:t>"Долетим мы до самого солнца…" </a:t>
            </a:r>
            <a:endParaRPr lang="ru-RU" dirty="0"/>
          </a:p>
        </p:txBody>
      </p:sp>
      <p:sp>
        <p:nvSpPr>
          <p:cNvPr id="82945" name="Rectangle 1"/>
          <p:cNvSpPr>
            <a:spLocks noChangeArrowheads="1"/>
          </p:cNvSpPr>
          <p:nvPr/>
        </p:nvSpPr>
        <p:spPr bwMode="auto">
          <a:xfrm>
            <a:off x="928662" y="285728"/>
            <a:ext cx="6952352"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Номинация 7-9 классы № 11</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20 МОУ СОШ №13 г. Ярославль</a:t>
            </a:r>
            <a:endParaRPr kumimoji="0" lang="ru-RU" sz="2000" b="0" i="0" u="none" strike="noStrike" cap="none" normalizeH="0" baseline="0" dirty="0" smtClean="0">
              <a:ln>
                <a:noFill/>
              </a:ln>
              <a:solidFill>
                <a:schemeClr val="tx1"/>
              </a:solidFill>
              <a:effectLst/>
              <a:latin typeface="Times New Roman" pitchFamily="18" charset="0"/>
            </a:endParaRPr>
          </a:p>
        </p:txBody>
      </p:sp>
      <p:sp>
        <p:nvSpPr>
          <p:cNvPr id="5" name="Прямоугольник 4"/>
          <p:cNvSpPr/>
          <p:nvPr/>
        </p:nvSpPr>
        <p:spPr>
          <a:xfrm>
            <a:off x="1857356" y="4572008"/>
            <a:ext cx="5572164" cy="461665"/>
          </a:xfrm>
          <a:prstGeom prst="rect">
            <a:avLst/>
          </a:prstGeom>
        </p:spPr>
        <p:txBody>
          <a:bodyPr wrap="square">
            <a:spAutoFit/>
          </a:bodyPr>
          <a:lstStyle/>
          <a:p>
            <a:r>
              <a:rPr lang="ru-RU" dirty="0" smtClean="0"/>
              <a:t>Космонавтика вчера, сегодня, завтра</a:t>
            </a:r>
          </a:p>
        </p:txBody>
      </p:sp>
      <p:pic>
        <p:nvPicPr>
          <p:cNvPr id="6" name="Picture 2" descr="1170507466_portret_gagarina"/>
          <p:cNvPicPr>
            <a:picLocks noChangeAspect="1" noChangeArrowheads="1"/>
          </p:cNvPicPr>
          <p:nvPr/>
        </p:nvPicPr>
        <p:blipFill>
          <a:blip r:embed="rId2" cstate="print"/>
          <a:srcRect/>
          <a:stretch>
            <a:fillRect/>
          </a:stretch>
        </p:blipFill>
        <p:spPr bwMode="auto">
          <a:xfrm>
            <a:off x="428596" y="1071546"/>
            <a:ext cx="1785950" cy="1923995"/>
          </a:xfrm>
          <a:prstGeom prst="rect">
            <a:avLst/>
          </a:prstGeom>
          <a:noFill/>
          <a:ln w="9525">
            <a:noFill/>
            <a:miter lim="800000"/>
            <a:headEnd/>
            <a:tailEnd/>
          </a:ln>
        </p:spPr>
      </p:pic>
      <p:sp>
        <p:nvSpPr>
          <p:cNvPr id="7" name="TextBox 6"/>
          <p:cNvSpPr txBox="1"/>
          <p:nvPr/>
        </p:nvSpPr>
        <p:spPr>
          <a:xfrm>
            <a:off x="2357422" y="2214554"/>
            <a:ext cx="6578532" cy="461665"/>
          </a:xfrm>
          <a:prstGeom prst="rect">
            <a:avLst/>
          </a:prstGeom>
          <a:noFill/>
        </p:spPr>
        <p:txBody>
          <a:bodyPr wrap="none" rtlCol="0">
            <a:spAutoFit/>
          </a:bodyPr>
          <a:lstStyle/>
          <a:p>
            <a:r>
              <a:rPr lang="ru-RU" dirty="0" smtClean="0"/>
              <a:t>Посвящается 50 – </a:t>
            </a:r>
            <a:r>
              <a:rPr lang="ru-RU" dirty="0" err="1" smtClean="0"/>
              <a:t>летию</a:t>
            </a:r>
            <a:r>
              <a:rPr lang="ru-RU" dirty="0" smtClean="0"/>
              <a:t> полета Юрия Гагарина </a:t>
            </a:r>
            <a:endParaRPr lang="ru-RU"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00042"/>
            <a:ext cx="9144000" cy="533400"/>
          </a:xfrm>
        </p:spPr>
        <p:txBody>
          <a:bodyPr/>
          <a:lstStyle/>
          <a:p>
            <a:r>
              <a:rPr lang="ru-RU" dirty="0" smtClean="0"/>
              <a:t>К 2500 году освоим полеты на Альфу-Центавра?</a:t>
            </a:r>
            <a:endParaRPr lang="ru-RU" dirty="0"/>
          </a:p>
        </p:txBody>
      </p:sp>
      <p:sp>
        <p:nvSpPr>
          <p:cNvPr id="3" name="Содержимое 2"/>
          <p:cNvSpPr>
            <a:spLocks noGrp="1"/>
          </p:cNvSpPr>
          <p:nvPr>
            <p:ph idx="1"/>
          </p:nvPr>
        </p:nvSpPr>
        <p:spPr>
          <a:xfrm>
            <a:off x="285720" y="1428736"/>
            <a:ext cx="8286808" cy="3357586"/>
          </a:xfrm>
        </p:spPr>
        <p:txBody>
          <a:bodyPr/>
          <a:lstStyle/>
          <a:p>
            <a:r>
              <a:rPr kumimoji="0" lang="ru-RU" sz="2000" b="0" i="0" u="none" strike="noStrike" kern="1200" cap="none" spc="0" normalizeH="0" baseline="0" noProof="0" dirty="0" smtClean="0">
                <a:ln>
                  <a:noFill/>
                </a:ln>
                <a:solidFill>
                  <a:schemeClr val="tx1"/>
                </a:solidFill>
                <a:effectLst/>
                <a:uLnTx/>
                <a:uFillTx/>
                <a:latin typeface="+mn-lt"/>
                <a:ea typeface="+mn-ea"/>
                <a:cs typeface="+mn-cs"/>
              </a:rPr>
              <a:t>           </a:t>
            </a:r>
            <a:r>
              <a:rPr kumimoji="0" lang="ru-RU" sz="20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Ученые считают, что межзвездные полеты не такая уж и фантастика. Вполне реально, что в ближайшие 200 лет, будет совершен прорыв в освоении космоса, позволяющий преодолевать столь огромные расстояния. А к концу тысячелетия, прогнозируют специалисты, люди покорят и межгалактическое пространство. К таким выводам пришел Марк </a:t>
            </a:r>
            <a:r>
              <a:rPr kumimoji="0" lang="ru-RU" sz="20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Миллис</a:t>
            </a:r>
            <a:r>
              <a:rPr kumimoji="0" lang="ru-RU" sz="20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 бывший специалист NASA, ранее работавший над проектами реактивных двигателей.</a:t>
            </a:r>
            <a:endParaRPr lang="ru-RU" sz="2000" dirty="0">
              <a:latin typeface="Times New Roman" pitchFamily="18" charset="0"/>
              <a:cs typeface="Times New Roman" pitchFamily="18" charset="0"/>
            </a:endParaRPr>
          </a:p>
        </p:txBody>
      </p:sp>
      <p:sp>
        <p:nvSpPr>
          <p:cNvPr id="5" name="Содержимое 2"/>
          <p:cNvSpPr txBox="1">
            <a:spLocks/>
          </p:cNvSpPr>
          <p:nvPr/>
        </p:nvSpPr>
        <p:spPr bwMode="auto">
          <a:xfrm>
            <a:off x="428596" y="4071942"/>
            <a:ext cx="5257808" cy="23288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ru-RU" sz="200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         Одновременно американский президент поставил перед NASA две цели: в 2025 г. выполнить пилотируемый полет на один из астероидов, а в 2035 г. доставить людей на орбиту вокруг Марса и возвратить их на Землю.</a:t>
            </a:r>
            <a:endParaRPr kumimoji="0" lang="ru-RU" sz="2000" i="0" u="none" strike="noStrike" kern="0" cap="none" spc="0" normalizeH="0" baseline="0" noProof="0" dirty="0">
              <a:ln>
                <a:noFill/>
              </a:ln>
              <a:solidFill>
                <a:schemeClr val="tx1"/>
              </a:solidFill>
              <a:effectLst/>
              <a:uLnTx/>
              <a:uFillTx/>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6143636" y="4143380"/>
            <a:ext cx="2190765" cy="1643074"/>
          </a:xfrm>
          <a:prstGeom prst="rect">
            <a:avLst/>
          </a:prstGeom>
          <a:noFill/>
          <a:ln w="9525">
            <a:noFill/>
            <a:miter lim="800000"/>
            <a:headEnd/>
            <a:tailEnd/>
          </a:ln>
          <a:effectLst/>
        </p:spPr>
      </p:pic>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071546"/>
            <a:ext cx="9144000" cy="609600"/>
          </a:xfrm>
        </p:spPr>
        <p:txBody>
          <a:bodyPr/>
          <a:lstStyle/>
          <a:p>
            <a:r>
              <a:rPr lang="ru-RU" dirty="0" smtClean="0"/>
              <a:t>ВЫВОД</a:t>
            </a:r>
            <a:endParaRPr lang="ru-RU" dirty="0"/>
          </a:p>
        </p:txBody>
      </p:sp>
      <p:sp>
        <p:nvSpPr>
          <p:cNvPr id="3" name="Подзаголовок 2"/>
          <p:cNvSpPr>
            <a:spLocks noGrp="1"/>
          </p:cNvSpPr>
          <p:nvPr>
            <p:ph type="subTitle" idx="1"/>
          </p:nvPr>
        </p:nvSpPr>
        <p:spPr>
          <a:xfrm>
            <a:off x="285720" y="2357430"/>
            <a:ext cx="8858280" cy="1643074"/>
          </a:xfrm>
        </p:spPr>
        <p:txBody>
          <a:bodyPr/>
          <a:lstStyle/>
          <a:p>
            <a:r>
              <a:rPr lang="ru-RU" dirty="0" smtClean="0"/>
              <a:t>«Космонавтика имеет безграничное будущее, и ее перспективы беспредельны, как сама Вселенная».  </a:t>
            </a:r>
          </a:p>
          <a:p>
            <a:r>
              <a:rPr lang="ru-RU" dirty="0" smtClean="0"/>
              <a:t>Сергей Павловича</a:t>
            </a:r>
            <a:r>
              <a:rPr lang="en-US" dirty="0" smtClean="0"/>
              <a:t> </a:t>
            </a:r>
            <a:r>
              <a:rPr lang="ru-RU" dirty="0" smtClean="0"/>
              <a:t>Королев </a:t>
            </a:r>
          </a:p>
          <a:p>
            <a:endParaRPr lang="ru-RU" dirty="0"/>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subTitle" idx="1"/>
          </p:nvPr>
        </p:nvSpPr>
        <p:spPr>
          <a:xfrm>
            <a:off x="0" y="3857628"/>
            <a:ext cx="9144000" cy="928694"/>
          </a:xfrm>
        </p:spPr>
        <p:txBody>
          <a:bodyPr/>
          <a:lstStyle/>
          <a:p>
            <a:r>
              <a:rPr lang="ru-RU" dirty="0" smtClean="0"/>
              <a:t>Команда «</a:t>
            </a:r>
            <a:r>
              <a:rPr lang="ru-RU" dirty="0" err="1" smtClean="0"/>
              <a:t>Тардионы</a:t>
            </a:r>
            <a:r>
              <a:rPr lang="ru-RU" dirty="0" smtClean="0"/>
              <a:t>» готовится к полету за пределы </a:t>
            </a:r>
            <a:r>
              <a:rPr lang="ru-RU" dirty="0" smtClean="0"/>
              <a:t>С</a:t>
            </a:r>
            <a:r>
              <a:rPr lang="ru-RU" dirty="0" smtClean="0"/>
              <a:t>олнечной системы и поиску разумных существ    </a:t>
            </a:r>
          </a:p>
          <a:p>
            <a:r>
              <a:rPr lang="ru-RU" dirty="0" smtClean="0"/>
              <a:t> </a:t>
            </a:r>
            <a:endParaRPr lang="en-US" dirty="0"/>
          </a:p>
        </p:txBody>
      </p:sp>
      <p:pic>
        <p:nvPicPr>
          <p:cNvPr id="8" name="Picture 24"/>
          <p:cNvPicPr>
            <a:picLocks noChangeAspect="1" noChangeArrowheads="1"/>
          </p:cNvPicPr>
          <p:nvPr/>
        </p:nvPicPr>
        <p:blipFill>
          <a:blip r:embed="rId2" cstate="print"/>
          <a:srcRect/>
          <a:stretch>
            <a:fillRect/>
          </a:stretch>
        </p:blipFill>
        <p:spPr bwMode="auto">
          <a:xfrm>
            <a:off x="642910" y="1714488"/>
            <a:ext cx="1143000" cy="1647825"/>
          </a:xfrm>
          <a:prstGeom prst="rect">
            <a:avLst/>
          </a:prstGeom>
          <a:noFill/>
          <a:ln w="9525">
            <a:noFill/>
            <a:miter lim="800000"/>
            <a:headEnd/>
            <a:tailEnd/>
          </a:ln>
        </p:spPr>
      </p:pic>
      <p:pic>
        <p:nvPicPr>
          <p:cNvPr id="9" name="Picture 21"/>
          <p:cNvPicPr>
            <a:picLocks noChangeAspect="1" noChangeArrowheads="1"/>
          </p:cNvPicPr>
          <p:nvPr/>
        </p:nvPicPr>
        <p:blipFill>
          <a:blip r:embed="rId3" cstate="print"/>
          <a:srcRect/>
          <a:stretch>
            <a:fillRect/>
          </a:stretch>
        </p:blipFill>
        <p:spPr bwMode="auto">
          <a:xfrm>
            <a:off x="2571736" y="1285860"/>
            <a:ext cx="1285884" cy="1500198"/>
          </a:xfrm>
          <a:prstGeom prst="rect">
            <a:avLst/>
          </a:prstGeom>
          <a:noFill/>
          <a:ln w="9525">
            <a:noFill/>
            <a:miter lim="800000"/>
            <a:headEnd/>
            <a:tailEnd/>
          </a:ln>
        </p:spPr>
      </p:pic>
      <p:pic>
        <p:nvPicPr>
          <p:cNvPr id="10" name="Picture 22"/>
          <p:cNvPicPr>
            <a:picLocks noChangeAspect="1" noChangeArrowheads="1"/>
          </p:cNvPicPr>
          <p:nvPr/>
        </p:nvPicPr>
        <p:blipFill>
          <a:blip r:embed="rId4" cstate="print"/>
          <a:srcRect/>
          <a:stretch>
            <a:fillRect/>
          </a:stretch>
        </p:blipFill>
        <p:spPr bwMode="auto">
          <a:xfrm>
            <a:off x="6429388" y="1142984"/>
            <a:ext cx="1214438" cy="1619251"/>
          </a:xfrm>
          <a:prstGeom prst="rect">
            <a:avLst/>
          </a:prstGeom>
          <a:noFill/>
          <a:ln w="9525">
            <a:noFill/>
            <a:miter lim="800000"/>
            <a:headEnd/>
            <a:tailEnd/>
          </a:ln>
        </p:spPr>
      </p:pic>
      <p:pic>
        <p:nvPicPr>
          <p:cNvPr id="11" name="Picture 25"/>
          <p:cNvPicPr>
            <a:picLocks noChangeAspect="1" noChangeArrowheads="1"/>
          </p:cNvPicPr>
          <p:nvPr/>
        </p:nvPicPr>
        <p:blipFill>
          <a:blip r:embed="rId5" cstate="print"/>
          <a:srcRect/>
          <a:stretch>
            <a:fillRect/>
          </a:stretch>
        </p:blipFill>
        <p:spPr bwMode="auto">
          <a:xfrm>
            <a:off x="4429124" y="2000240"/>
            <a:ext cx="1228598" cy="1500198"/>
          </a:xfrm>
          <a:prstGeom prst="rect">
            <a:avLst/>
          </a:prstGeom>
          <a:noFill/>
          <a:ln w="9525">
            <a:noFill/>
            <a:miter lim="800000"/>
            <a:headEnd/>
            <a:tailEnd/>
          </a:ln>
        </p:spPr>
      </p:pic>
      <p:sp>
        <p:nvSpPr>
          <p:cNvPr id="13" name="Заголовок 12"/>
          <p:cNvSpPr>
            <a:spLocks noGrp="1"/>
          </p:cNvSpPr>
          <p:nvPr>
            <p:ph type="ctrTitle"/>
          </p:nvPr>
        </p:nvSpPr>
        <p:spPr>
          <a:xfrm>
            <a:off x="0" y="285728"/>
            <a:ext cx="9144000" cy="609600"/>
          </a:xfrm>
        </p:spPr>
        <p:txBody>
          <a:bodyPr/>
          <a:lstStyle/>
          <a:p>
            <a:r>
              <a:rPr lang="ru-RU" dirty="0" smtClean="0"/>
              <a:t>Нам нужна одна победа!</a:t>
            </a:r>
            <a:endParaRPr lang="ru-RU" dirty="0"/>
          </a:p>
        </p:txBody>
      </p:sp>
      <p:sp>
        <p:nvSpPr>
          <p:cNvPr id="14" name="TextBox 13"/>
          <p:cNvSpPr txBox="1"/>
          <p:nvPr/>
        </p:nvSpPr>
        <p:spPr>
          <a:xfrm>
            <a:off x="285720" y="785794"/>
            <a:ext cx="1324850" cy="830997"/>
          </a:xfrm>
          <a:prstGeom prst="rect">
            <a:avLst/>
          </a:prstGeom>
          <a:noFill/>
        </p:spPr>
        <p:txBody>
          <a:bodyPr wrap="none" rtlCol="0">
            <a:spAutoFit/>
          </a:bodyPr>
          <a:lstStyle/>
          <a:p>
            <a:r>
              <a:rPr lang="ru-RU" dirty="0" smtClean="0"/>
              <a:t>Капитан</a:t>
            </a:r>
          </a:p>
          <a:p>
            <a:r>
              <a:rPr lang="ru-RU" dirty="0" smtClean="0"/>
              <a:t>команды</a:t>
            </a:r>
            <a:endParaRPr lang="ru-RU" dirty="0"/>
          </a:p>
        </p:txBody>
      </p:sp>
      <p:sp>
        <p:nvSpPr>
          <p:cNvPr id="15" name="TextBox 14"/>
          <p:cNvSpPr txBox="1"/>
          <p:nvPr/>
        </p:nvSpPr>
        <p:spPr>
          <a:xfrm>
            <a:off x="2071670" y="3000372"/>
            <a:ext cx="2186752" cy="461665"/>
          </a:xfrm>
          <a:prstGeom prst="rect">
            <a:avLst/>
          </a:prstGeom>
          <a:noFill/>
        </p:spPr>
        <p:txBody>
          <a:bodyPr wrap="none" rtlCol="0">
            <a:spAutoFit/>
          </a:bodyPr>
          <a:lstStyle/>
          <a:p>
            <a:r>
              <a:rPr lang="ru-RU" dirty="0" smtClean="0"/>
              <a:t>Борт - инженер</a:t>
            </a:r>
            <a:endParaRPr lang="ru-RU" dirty="0"/>
          </a:p>
        </p:txBody>
      </p:sp>
      <p:sp>
        <p:nvSpPr>
          <p:cNvPr id="16" name="TextBox 15"/>
          <p:cNvSpPr txBox="1"/>
          <p:nvPr/>
        </p:nvSpPr>
        <p:spPr>
          <a:xfrm>
            <a:off x="4357686" y="1428736"/>
            <a:ext cx="1435265" cy="461665"/>
          </a:xfrm>
          <a:prstGeom prst="rect">
            <a:avLst/>
          </a:prstGeom>
          <a:noFill/>
        </p:spPr>
        <p:txBody>
          <a:bodyPr wrap="none" rtlCol="0">
            <a:spAutoFit/>
          </a:bodyPr>
          <a:lstStyle/>
          <a:p>
            <a:r>
              <a:rPr lang="ru-RU" dirty="0" smtClean="0"/>
              <a:t>Психолог</a:t>
            </a:r>
            <a:endParaRPr lang="ru-RU" dirty="0"/>
          </a:p>
        </p:txBody>
      </p:sp>
      <p:sp>
        <p:nvSpPr>
          <p:cNvPr id="18" name="TextBox 17"/>
          <p:cNvSpPr txBox="1"/>
          <p:nvPr/>
        </p:nvSpPr>
        <p:spPr>
          <a:xfrm>
            <a:off x="6572264" y="2857496"/>
            <a:ext cx="823174" cy="461665"/>
          </a:xfrm>
          <a:prstGeom prst="rect">
            <a:avLst/>
          </a:prstGeom>
          <a:noFill/>
        </p:spPr>
        <p:txBody>
          <a:bodyPr wrap="none" rtlCol="0">
            <a:spAutoFit/>
          </a:bodyPr>
          <a:lstStyle/>
          <a:p>
            <a:r>
              <a:rPr lang="ru-RU" dirty="0" smtClean="0"/>
              <a:t>Врач</a:t>
            </a:r>
            <a:endParaRPr lang="ru-RU" dirty="0"/>
          </a:p>
        </p:txBody>
      </p:sp>
      <p:pic>
        <p:nvPicPr>
          <p:cNvPr id="1029" name="Picture 5"/>
          <p:cNvPicPr>
            <a:picLocks noChangeAspect="1" noChangeArrowheads="1"/>
          </p:cNvPicPr>
          <p:nvPr/>
        </p:nvPicPr>
        <p:blipFill>
          <a:blip r:embed="rId6" cstate="print"/>
          <a:srcRect/>
          <a:stretch>
            <a:fillRect/>
          </a:stretch>
        </p:blipFill>
        <p:spPr bwMode="auto">
          <a:xfrm>
            <a:off x="6143636" y="4857760"/>
            <a:ext cx="2286016" cy="1716373"/>
          </a:xfrm>
          <a:prstGeom prst="rect">
            <a:avLst/>
          </a:prstGeom>
          <a:noFill/>
          <a:ln w="9525">
            <a:noFill/>
            <a:miter lim="800000"/>
            <a:headEnd/>
            <a:tailEnd/>
          </a:ln>
          <a:effectLst/>
        </p:spPr>
      </p:pic>
      <p:sp>
        <p:nvSpPr>
          <p:cNvPr id="22" name="TextBox 21"/>
          <p:cNvSpPr txBox="1"/>
          <p:nvPr/>
        </p:nvSpPr>
        <p:spPr>
          <a:xfrm>
            <a:off x="642910" y="5000636"/>
            <a:ext cx="5274264" cy="461665"/>
          </a:xfrm>
          <a:prstGeom prst="rect">
            <a:avLst/>
          </a:prstGeom>
          <a:noFill/>
        </p:spPr>
        <p:txBody>
          <a:bodyPr wrap="none" rtlCol="0">
            <a:spAutoFit/>
          </a:bodyPr>
          <a:lstStyle/>
          <a:p>
            <a:r>
              <a:rPr lang="ru-RU" dirty="0" smtClean="0"/>
              <a:t>Наш космический аппарат «Тардион1»</a:t>
            </a:r>
            <a:endParaRPr lang="ru-RU"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subTitle" idx="1"/>
          </p:nvPr>
        </p:nvSpPr>
        <p:spPr>
          <a:xfrm>
            <a:off x="0" y="5857892"/>
            <a:ext cx="3143240" cy="642942"/>
          </a:xfrm>
        </p:spPr>
        <p:txBody>
          <a:bodyPr/>
          <a:lstStyle/>
          <a:p>
            <a:r>
              <a:rPr lang="ru-RU" sz="1600" b="0" dirty="0" smtClean="0">
                <a:latin typeface="Times New Roman" pitchFamily="18" charset="0"/>
                <a:cs typeface="Times New Roman" pitchFamily="18" charset="0"/>
              </a:rPr>
              <a:t>Герой Советского Союза </a:t>
            </a:r>
          </a:p>
          <a:p>
            <a:r>
              <a:rPr lang="ru-RU" sz="1600" b="0" dirty="0" smtClean="0">
                <a:latin typeface="Times New Roman" pitchFamily="18" charset="0"/>
                <a:cs typeface="Times New Roman" pitchFamily="18" charset="0"/>
              </a:rPr>
              <a:t>Юрий Алексеевич Гагарин</a:t>
            </a:r>
          </a:p>
          <a:p>
            <a:endParaRPr lang="en-US" dirty="0"/>
          </a:p>
        </p:txBody>
      </p:sp>
      <p:sp>
        <p:nvSpPr>
          <p:cNvPr id="7" name="Заголовок 1"/>
          <p:cNvSpPr txBox="1">
            <a:spLocks/>
          </p:cNvSpPr>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rmAutofit fontScale="97500"/>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sz="4400" b="1" i="1" u="none" strike="noStrike" kern="0" cap="none" spc="0" normalizeH="0" baseline="0" noProof="0" smtClean="0">
                <a:ln>
                  <a:noFill/>
                </a:ln>
                <a:solidFill>
                  <a:srgbClr val="274E75"/>
                </a:solidFill>
                <a:effectLst/>
                <a:uLnTx/>
                <a:uFillTx/>
                <a:latin typeface="+mj-lt"/>
                <a:ea typeface="+mj-ea"/>
                <a:cs typeface="+mj-cs"/>
              </a:rPr>
              <a:t>        "Он всех нас позвал в космос".</a:t>
            </a:r>
            <a:r>
              <a:rPr kumimoji="0" lang="ru-RU" sz="4400" b="0" i="0" u="none" strike="noStrike" kern="0" cap="none" spc="0" normalizeH="0" baseline="0" noProof="0" smtClean="0">
                <a:ln>
                  <a:noFill/>
                </a:ln>
                <a:solidFill>
                  <a:srgbClr val="274E75"/>
                </a:solidFill>
                <a:effectLst/>
                <a:uLnTx/>
                <a:uFillTx/>
                <a:latin typeface="+mj-lt"/>
                <a:ea typeface="+mj-ea"/>
                <a:cs typeface="+mj-cs"/>
              </a:rPr>
              <a:t/>
            </a:r>
            <a:br>
              <a:rPr kumimoji="0" lang="ru-RU" sz="4400" b="0" i="0" u="none" strike="noStrike" kern="0" cap="none" spc="0" normalizeH="0" baseline="0" noProof="0" smtClean="0">
                <a:ln>
                  <a:noFill/>
                </a:ln>
                <a:solidFill>
                  <a:srgbClr val="274E75"/>
                </a:solidFill>
                <a:effectLst/>
                <a:uLnTx/>
                <a:uFillTx/>
                <a:latin typeface="+mj-lt"/>
                <a:ea typeface="+mj-ea"/>
                <a:cs typeface="+mj-cs"/>
              </a:rPr>
            </a:br>
            <a:r>
              <a:rPr kumimoji="0" lang="ru-RU" sz="2200" b="1" i="1" u="none" strike="noStrike" kern="0" cap="none" spc="0" normalizeH="0" baseline="0" noProof="0" smtClean="0">
                <a:ln>
                  <a:noFill/>
                </a:ln>
                <a:solidFill>
                  <a:srgbClr val="274E75"/>
                </a:solidFill>
                <a:effectLst/>
                <a:uLnTx/>
                <a:uFillTx/>
                <a:latin typeface="+mj-lt"/>
                <a:ea typeface="+mj-ea"/>
                <a:cs typeface="+mj-cs"/>
              </a:rPr>
              <a:t>Нейл Армстронг о Юрие Гагарине</a:t>
            </a:r>
            <a:endParaRPr kumimoji="0" lang="ru-RU" sz="2200" b="0" i="0" u="none" strike="noStrike" kern="0" cap="none" spc="0" normalizeH="0" baseline="0" noProof="0" dirty="0">
              <a:ln>
                <a:noFill/>
              </a:ln>
              <a:solidFill>
                <a:srgbClr val="274E75"/>
              </a:solidFill>
              <a:effectLst/>
              <a:uLnTx/>
              <a:uFillTx/>
              <a:latin typeface="+mj-lt"/>
              <a:ea typeface="+mj-ea"/>
              <a:cs typeface="+mj-cs"/>
            </a:endParaRPr>
          </a:p>
        </p:txBody>
      </p:sp>
      <p:sp>
        <p:nvSpPr>
          <p:cNvPr id="8" name="Содержимое 2"/>
          <p:cNvSpPr txBox="1">
            <a:spLocks/>
          </p:cNvSpPr>
          <p:nvPr/>
        </p:nvSpPr>
        <p:spPr bwMode="auto">
          <a:xfrm>
            <a:off x="285720" y="1571612"/>
            <a:ext cx="4786346" cy="1785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chemeClr val="tx1"/>
                </a:solidFill>
                <a:effectLst/>
                <a:uLnTx/>
                <a:uFillTx/>
                <a:latin typeface="+mn-lt"/>
                <a:ea typeface="+mn-ea"/>
                <a:cs typeface="+mn-cs"/>
              </a:rPr>
              <a:t>   </a:t>
            </a:r>
            <a:r>
              <a:rPr kumimoji="0" lang="ru-RU" sz="2400" i="0" u="none" strike="noStrike" kern="0" cap="none" spc="0" normalizeH="0" baseline="0" noProof="0" dirty="0" smtClean="0">
                <a:ln>
                  <a:noFill/>
                </a:ln>
                <a:solidFill>
                  <a:schemeClr val="tx1"/>
                </a:solidFill>
                <a:effectLst/>
                <a:uLnTx/>
                <a:uFillTx/>
                <a:latin typeface="+mn-lt"/>
                <a:ea typeface="+mn-ea"/>
                <a:cs typeface="+mn-cs"/>
              </a:rPr>
              <a:t>ЮРИЙ ГАГАРИН — ПЕРВЫЙ КОСМОНАВТ ПЛАНЕТЫ ЗЕМЛЯ</a:t>
            </a:r>
            <a:endParaRPr kumimoji="0" lang="ru-RU" sz="2400" i="0" u="none" strike="noStrike" kern="0" cap="none" spc="0" normalizeH="0" baseline="0" noProof="0" dirty="0">
              <a:ln>
                <a:noFill/>
              </a:ln>
              <a:solidFill>
                <a:schemeClr val="tx1"/>
              </a:solidFill>
              <a:effectLst/>
              <a:uLnTx/>
              <a:uFillTx/>
              <a:latin typeface="+mn-lt"/>
              <a:ea typeface="+mn-ea"/>
              <a:cs typeface="+mn-cs"/>
            </a:endParaRPr>
          </a:p>
        </p:txBody>
      </p:sp>
      <p:sp>
        <p:nvSpPr>
          <p:cNvPr id="9" name="Заголовок 8"/>
          <p:cNvSpPr>
            <a:spLocks noGrp="1"/>
          </p:cNvSpPr>
          <p:nvPr>
            <p:ph type="ctrTitle"/>
          </p:nvPr>
        </p:nvSpPr>
        <p:spPr>
          <a:xfrm>
            <a:off x="5286380" y="1500174"/>
            <a:ext cx="1714480" cy="1200329"/>
          </a:xfrm>
          <a:prstGeom prst="rect">
            <a:avLst/>
          </a:prstGeom>
        </p:spPr>
        <p:txBody>
          <a:bodyPr wrap="square">
            <a:spAutoFit/>
          </a:bodyPr>
          <a:lstStyle/>
          <a:p>
            <a:r>
              <a:rPr lang="ru-RU" sz="1800" dirty="0" smtClean="0"/>
              <a:t>12</a:t>
            </a:r>
          </a:p>
          <a:p>
            <a:r>
              <a:rPr lang="ru-RU" sz="1800" dirty="0" smtClean="0"/>
              <a:t>АПРЕЛЯ</a:t>
            </a:r>
          </a:p>
          <a:p>
            <a:r>
              <a:rPr lang="ru-RU" sz="1800" dirty="0" smtClean="0"/>
              <a:t>1961</a:t>
            </a:r>
          </a:p>
          <a:p>
            <a:r>
              <a:rPr lang="ru-RU" sz="1800" dirty="0" smtClean="0"/>
              <a:t>ГОДА</a:t>
            </a:r>
            <a:endParaRPr lang="ru-RU" sz="1800" dirty="0"/>
          </a:p>
        </p:txBody>
      </p:sp>
      <p:sp>
        <p:nvSpPr>
          <p:cNvPr id="12" name="Прямоугольник 11"/>
          <p:cNvSpPr/>
          <p:nvPr/>
        </p:nvSpPr>
        <p:spPr>
          <a:xfrm>
            <a:off x="2786050" y="3143248"/>
            <a:ext cx="6000776" cy="3477875"/>
          </a:xfrm>
          <a:prstGeom prst="rect">
            <a:avLst/>
          </a:prstGeom>
        </p:spPr>
        <p:txBody>
          <a:bodyPr wrap="square">
            <a:spAutoFit/>
          </a:bodyPr>
          <a:lstStyle/>
          <a:p>
            <a:r>
              <a:rPr lang="ru-RU" sz="2000" dirty="0" smtClean="0"/>
              <a:t>Мы все любили Юрия Гагарина. Этот обыкновенный русский парень покорил нас своей улыбкой, которой потом, после полета, завоевал весь мир. Но чтобы выбрать из сотен, тысяч достойных первого космонавта планеты, одной улыбки мало. Что-то было в нем такое, что сразу не бросалось в глаза, но притягивало сильнее любого магнита. В Гагарине удивительно сочетается все то, что должно быть у первооткрывателя. Он был таким, каким должен быть первый землянин, взлетевший в неведомый космос.</a:t>
            </a:r>
            <a:endParaRPr lang="ru-RU" sz="2000" dirty="0"/>
          </a:p>
        </p:txBody>
      </p:sp>
      <p:pic>
        <p:nvPicPr>
          <p:cNvPr id="9218" name="Picture 2"/>
          <p:cNvPicPr>
            <a:picLocks noChangeAspect="1" noChangeArrowheads="1"/>
          </p:cNvPicPr>
          <p:nvPr/>
        </p:nvPicPr>
        <p:blipFill>
          <a:blip r:embed="rId2" cstate="print"/>
          <a:srcRect/>
          <a:stretch>
            <a:fillRect/>
          </a:stretch>
        </p:blipFill>
        <p:spPr bwMode="auto">
          <a:xfrm>
            <a:off x="7215206" y="928670"/>
            <a:ext cx="1643074" cy="2303304"/>
          </a:xfrm>
          <a:prstGeom prst="rect">
            <a:avLst/>
          </a:prstGeom>
          <a:noFill/>
          <a:ln w="9525">
            <a:noFill/>
            <a:miter lim="800000"/>
            <a:headEnd/>
            <a:tailEnd/>
          </a:ln>
          <a:effectLst/>
        </p:spPr>
      </p:pic>
      <p:pic>
        <p:nvPicPr>
          <p:cNvPr id="9219" name="Picture 3"/>
          <p:cNvPicPr>
            <a:picLocks noChangeAspect="1" noChangeArrowheads="1"/>
          </p:cNvPicPr>
          <p:nvPr/>
        </p:nvPicPr>
        <p:blipFill>
          <a:blip r:embed="rId3" cstate="print"/>
          <a:srcRect/>
          <a:stretch>
            <a:fillRect/>
          </a:stretch>
        </p:blipFill>
        <p:spPr bwMode="auto">
          <a:xfrm>
            <a:off x="500034" y="3143248"/>
            <a:ext cx="1854089" cy="2623066"/>
          </a:xfrm>
          <a:prstGeom prst="rect">
            <a:avLst/>
          </a:prstGeom>
          <a:noFill/>
          <a:ln w="9525">
            <a:noFill/>
            <a:miter lim="800000"/>
            <a:headEnd/>
            <a:tailEnd/>
          </a:ln>
          <a:effectLst/>
        </p:spPr>
      </p:pic>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0" y="214290"/>
            <a:ext cx="9144000" cy="533400"/>
          </a:xfrm>
        </p:spPr>
        <p:txBody>
          <a:bodyPr/>
          <a:lstStyle/>
          <a:p>
            <a:r>
              <a:rPr lang="ru-RU" dirty="0" smtClean="0"/>
              <a:t>"ПОЕХАЛИ -И -И!"</a:t>
            </a:r>
            <a:endParaRPr lang="en-US" dirty="0"/>
          </a:p>
        </p:txBody>
      </p:sp>
      <p:sp>
        <p:nvSpPr>
          <p:cNvPr id="6" name="Содержимое 8"/>
          <p:cNvSpPr>
            <a:spLocks noGrp="1"/>
          </p:cNvSpPr>
          <p:nvPr>
            <p:ph type="body" idx="1"/>
          </p:nvPr>
        </p:nvSpPr>
        <p:spPr>
          <a:xfrm>
            <a:off x="357158" y="714356"/>
            <a:ext cx="5715040" cy="3643338"/>
          </a:xfrm>
        </p:spPr>
        <p:txBody>
          <a:bodyPr>
            <a:noAutofit/>
          </a:bodyPr>
          <a:lstStyle/>
          <a:p>
            <a:pPr>
              <a:buNone/>
            </a:pPr>
            <a:r>
              <a:rPr lang="ru-RU" sz="2000" dirty="0" smtClean="0">
                <a:latin typeface="Times New Roman" pitchFamily="18" charset="0"/>
                <a:cs typeface="Times New Roman" pitchFamily="18" charset="0"/>
              </a:rPr>
              <a:t>           </a:t>
            </a:r>
            <a:r>
              <a:rPr lang="ru-RU" sz="2000" b="0" dirty="0" smtClean="0">
                <a:latin typeface="Times New Roman" pitchFamily="18" charset="0"/>
                <a:cs typeface="Times New Roman" pitchFamily="18" charset="0"/>
              </a:rPr>
              <a:t>12 апреля 1961 сбылась самая фантастическая и дерзкая мечта человечества - полет в космос. Старший лейтенант Юрий Гагарин на корабле"Восток-1" облетел Землю на высоте 302 километра со скоростью около 28 тысяч километров в час. </a:t>
            </a:r>
          </a:p>
          <a:p>
            <a:pPr>
              <a:buNone/>
            </a:pPr>
            <a:r>
              <a:rPr lang="ru-RU" sz="2000" b="0" dirty="0" smtClean="0">
                <a:latin typeface="Times New Roman" pitchFamily="18" charset="0"/>
                <a:cs typeface="Times New Roman" pitchFamily="18" charset="0"/>
              </a:rPr>
              <a:t>        Он был первым, кто увидел, что Земля, в самом деле, круглая. И - очень красивая. Полет Гагарина длился всего 108 минут. Но эти минуты перевернули весь мир, все представления о возможном и невозможном. Далекий и неведомый космос заговорил! Заговорил по-русски.</a:t>
            </a:r>
          </a:p>
        </p:txBody>
      </p:sp>
      <p:sp>
        <p:nvSpPr>
          <p:cNvPr id="14" name="Прямоугольник 13"/>
          <p:cNvSpPr/>
          <p:nvPr/>
        </p:nvSpPr>
        <p:spPr>
          <a:xfrm>
            <a:off x="6286512" y="3857628"/>
            <a:ext cx="2428892" cy="461665"/>
          </a:xfrm>
          <a:prstGeom prst="rect">
            <a:avLst/>
          </a:prstGeom>
          <a:noFill/>
          <a:ln>
            <a:noFill/>
          </a:ln>
        </p:spPr>
        <p:style>
          <a:lnRef idx="3">
            <a:schemeClr val="lt1"/>
          </a:lnRef>
          <a:fillRef idx="1">
            <a:schemeClr val="accent1"/>
          </a:fillRef>
          <a:effectRef idx="1">
            <a:schemeClr val="accent1"/>
          </a:effectRef>
          <a:fontRef idx="minor">
            <a:schemeClr val="lt1"/>
          </a:fontRef>
        </p:style>
        <p:txBody>
          <a:bodyPr wrap="square">
            <a:spAutoFit/>
          </a:bodyPr>
          <a:lstStyle/>
          <a:p>
            <a:r>
              <a:rPr lang="ru-RU" dirty="0" smtClean="0">
                <a:solidFill>
                  <a:schemeClr val="tx1"/>
                </a:solidFill>
              </a:rPr>
              <a:t>Как это было</a:t>
            </a:r>
            <a:endParaRPr lang="ru-RU" dirty="0">
              <a:solidFill>
                <a:schemeClr val="tx1"/>
              </a:solidFill>
            </a:endParaRPr>
          </a:p>
        </p:txBody>
      </p:sp>
      <p:sp>
        <p:nvSpPr>
          <p:cNvPr id="15" name="TextBox 14"/>
          <p:cNvSpPr txBox="1"/>
          <p:nvPr/>
        </p:nvSpPr>
        <p:spPr>
          <a:xfrm>
            <a:off x="428596" y="4786322"/>
            <a:ext cx="1357322" cy="64294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ru-RU" sz="1800" dirty="0" smtClean="0">
                <a:latin typeface="Times New Roman" pitchFamily="18" charset="0"/>
                <a:cs typeface="Times New Roman" pitchFamily="18" charset="0"/>
              </a:rPr>
              <a:t>1881</a:t>
            </a:r>
          </a:p>
          <a:p>
            <a:r>
              <a:rPr lang="ru-RU" sz="1800" dirty="0" err="1" smtClean="0">
                <a:latin typeface="Times New Roman" pitchFamily="18" charset="0"/>
                <a:cs typeface="Times New Roman" pitchFamily="18" charset="0"/>
              </a:rPr>
              <a:t>Кибальчич</a:t>
            </a:r>
            <a:endParaRPr lang="ru-RU" sz="1800" dirty="0">
              <a:latin typeface="Times New Roman" pitchFamily="18" charset="0"/>
              <a:cs typeface="Times New Roman" pitchFamily="18" charset="0"/>
            </a:endParaRPr>
          </a:p>
        </p:txBody>
      </p:sp>
      <p:sp>
        <p:nvSpPr>
          <p:cNvPr id="16" name="TextBox 15"/>
          <p:cNvSpPr txBox="1"/>
          <p:nvPr/>
        </p:nvSpPr>
        <p:spPr>
          <a:xfrm>
            <a:off x="2071670" y="4929198"/>
            <a:ext cx="1347741" cy="646331"/>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ru-RU" sz="1800" dirty="0" smtClean="0">
                <a:latin typeface="Times New Roman" pitchFamily="18" charset="0"/>
                <a:cs typeface="Times New Roman" pitchFamily="18" charset="0"/>
              </a:rPr>
              <a:t>1882</a:t>
            </a:r>
          </a:p>
          <a:p>
            <a:r>
              <a:rPr lang="ru-RU" sz="1800" dirty="0" smtClean="0">
                <a:latin typeface="Times New Roman" pitchFamily="18" charset="0"/>
                <a:cs typeface="Times New Roman" pitchFamily="18" charset="0"/>
              </a:rPr>
              <a:t>Можайский</a:t>
            </a:r>
            <a:endParaRPr lang="ru-RU" sz="1800" dirty="0">
              <a:latin typeface="Times New Roman" pitchFamily="18" charset="0"/>
              <a:cs typeface="Times New Roman" pitchFamily="18" charset="0"/>
            </a:endParaRPr>
          </a:p>
        </p:txBody>
      </p:sp>
      <p:sp>
        <p:nvSpPr>
          <p:cNvPr id="17" name="TextBox 16"/>
          <p:cNvSpPr txBox="1"/>
          <p:nvPr/>
        </p:nvSpPr>
        <p:spPr>
          <a:xfrm>
            <a:off x="3857620" y="4929198"/>
            <a:ext cx="1483548" cy="646331"/>
          </a:xfrm>
          <a:prstGeom prst="rect">
            <a:avLst/>
          </a:prstGeom>
          <a:noFill/>
          <a:ln>
            <a:noFill/>
          </a:ln>
        </p:spPr>
        <p:style>
          <a:lnRef idx="1">
            <a:schemeClr val="dk1"/>
          </a:lnRef>
          <a:fillRef idx="2">
            <a:schemeClr val="dk1"/>
          </a:fillRef>
          <a:effectRef idx="1">
            <a:schemeClr val="dk1"/>
          </a:effectRef>
          <a:fontRef idx="minor">
            <a:schemeClr val="dk1"/>
          </a:fontRef>
        </p:style>
        <p:txBody>
          <a:bodyPr wrap="none" rtlCol="0">
            <a:spAutoFit/>
          </a:bodyPr>
          <a:lstStyle/>
          <a:p>
            <a:r>
              <a:rPr lang="ru-RU" sz="1800" dirty="0" smtClean="0">
                <a:latin typeface="Times New Roman" pitchFamily="18" charset="0"/>
                <a:cs typeface="Times New Roman" pitchFamily="18" charset="0"/>
              </a:rPr>
              <a:t>1903</a:t>
            </a:r>
          </a:p>
          <a:p>
            <a:r>
              <a:rPr lang="ru-RU" sz="1800" dirty="0" smtClean="0">
                <a:latin typeface="Times New Roman" pitchFamily="18" charset="0"/>
                <a:cs typeface="Times New Roman" pitchFamily="18" charset="0"/>
              </a:rPr>
              <a:t>Циолковский</a:t>
            </a:r>
            <a:endParaRPr lang="ru-RU" sz="1800" dirty="0">
              <a:latin typeface="Times New Roman" pitchFamily="18" charset="0"/>
              <a:cs typeface="Times New Roman" pitchFamily="18" charset="0"/>
            </a:endParaRPr>
          </a:p>
        </p:txBody>
      </p:sp>
      <p:sp>
        <p:nvSpPr>
          <p:cNvPr id="18" name="TextBox 17"/>
          <p:cNvSpPr txBox="1"/>
          <p:nvPr/>
        </p:nvSpPr>
        <p:spPr>
          <a:xfrm>
            <a:off x="5572132" y="4929198"/>
            <a:ext cx="1428760" cy="646331"/>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ru-RU" sz="1800" dirty="0" smtClean="0">
                <a:latin typeface="Times New Roman" pitchFamily="18" charset="0"/>
                <a:cs typeface="Times New Roman" pitchFamily="18" charset="0"/>
              </a:rPr>
              <a:t>04.10.1957</a:t>
            </a:r>
          </a:p>
          <a:p>
            <a:r>
              <a:rPr lang="ru-RU" sz="1800" dirty="0" smtClean="0">
                <a:latin typeface="Times New Roman" pitchFamily="18" charset="0"/>
                <a:cs typeface="Times New Roman" pitchFamily="18" charset="0"/>
              </a:rPr>
              <a:t>СССР</a:t>
            </a:r>
            <a:endParaRPr lang="ru-RU" sz="1800" dirty="0">
              <a:latin typeface="Times New Roman" pitchFamily="18" charset="0"/>
              <a:cs typeface="Times New Roman" pitchFamily="18" charset="0"/>
            </a:endParaRPr>
          </a:p>
        </p:txBody>
      </p:sp>
      <p:sp>
        <p:nvSpPr>
          <p:cNvPr id="19" name="TextBox 18"/>
          <p:cNvSpPr txBox="1"/>
          <p:nvPr/>
        </p:nvSpPr>
        <p:spPr>
          <a:xfrm>
            <a:off x="7429520" y="4857761"/>
            <a:ext cx="1428760" cy="64294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ru-RU" sz="1800" dirty="0" smtClean="0">
                <a:latin typeface="Times New Roman" pitchFamily="18" charset="0"/>
                <a:cs typeface="Times New Roman" pitchFamily="18" charset="0"/>
              </a:rPr>
              <a:t>19.08.1960</a:t>
            </a:r>
          </a:p>
          <a:p>
            <a:r>
              <a:rPr lang="ru-RU" sz="1800" dirty="0" smtClean="0">
                <a:latin typeface="Times New Roman" pitchFamily="18" charset="0"/>
                <a:cs typeface="Times New Roman" pitchFamily="18" charset="0"/>
              </a:rPr>
              <a:t>СССР</a:t>
            </a:r>
            <a:endParaRPr lang="ru-RU" sz="1800" dirty="0">
              <a:latin typeface="Times New Roman" pitchFamily="18" charset="0"/>
              <a:cs typeface="Times New Roman" pitchFamily="18" charset="0"/>
            </a:endParaRPr>
          </a:p>
        </p:txBody>
      </p:sp>
      <p:pic>
        <p:nvPicPr>
          <p:cNvPr id="8194" name="Picture 2"/>
          <p:cNvPicPr>
            <a:picLocks noChangeAspect="1" noChangeArrowheads="1"/>
          </p:cNvPicPr>
          <p:nvPr/>
        </p:nvPicPr>
        <p:blipFill>
          <a:blip r:embed="rId2" cstate="print"/>
          <a:srcRect/>
          <a:stretch>
            <a:fillRect/>
          </a:stretch>
        </p:blipFill>
        <p:spPr bwMode="auto">
          <a:xfrm>
            <a:off x="6357950" y="642918"/>
            <a:ext cx="2292267" cy="2428892"/>
          </a:xfrm>
          <a:prstGeom prst="rect">
            <a:avLst/>
          </a:prstGeom>
          <a:noFill/>
          <a:ln w="9525">
            <a:noFill/>
            <a:miter lim="800000"/>
            <a:headEnd/>
            <a:tailEnd/>
          </a:ln>
          <a:effectLst/>
        </p:spPr>
      </p:pic>
      <p:pic>
        <p:nvPicPr>
          <p:cNvPr id="8195" name="Picture 3"/>
          <p:cNvPicPr>
            <a:picLocks noChangeAspect="1" noChangeArrowheads="1"/>
          </p:cNvPicPr>
          <p:nvPr/>
        </p:nvPicPr>
        <p:blipFill>
          <a:blip r:embed="rId3" cstate="print"/>
          <a:srcRect/>
          <a:stretch>
            <a:fillRect/>
          </a:stretch>
        </p:blipFill>
        <p:spPr bwMode="auto">
          <a:xfrm>
            <a:off x="285720" y="5572140"/>
            <a:ext cx="1428760" cy="1009905"/>
          </a:xfrm>
          <a:prstGeom prst="rect">
            <a:avLst/>
          </a:prstGeom>
          <a:noFill/>
          <a:ln w="9525">
            <a:noFill/>
            <a:miter lim="800000"/>
            <a:headEnd/>
            <a:tailEnd/>
          </a:ln>
          <a:effectLst/>
        </p:spPr>
      </p:pic>
      <p:pic>
        <p:nvPicPr>
          <p:cNvPr id="8196" name="Picture 4"/>
          <p:cNvPicPr>
            <a:picLocks noChangeAspect="1" noChangeArrowheads="1"/>
          </p:cNvPicPr>
          <p:nvPr/>
        </p:nvPicPr>
        <p:blipFill>
          <a:blip r:embed="rId4" cstate="print"/>
          <a:srcRect/>
          <a:stretch>
            <a:fillRect/>
          </a:stretch>
        </p:blipFill>
        <p:spPr bwMode="auto">
          <a:xfrm>
            <a:off x="2143108" y="5643578"/>
            <a:ext cx="1285884" cy="931951"/>
          </a:xfrm>
          <a:prstGeom prst="rect">
            <a:avLst/>
          </a:prstGeom>
          <a:noFill/>
          <a:ln w="9525">
            <a:noFill/>
            <a:miter lim="800000"/>
            <a:headEnd/>
            <a:tailEnd/>
          </a:ln>
          <a:effectLst/>
        </p:spPr>
      </p:pic>
      <p:pic>
        <p:nvPicPr>
          <p:cNvPr id="8197" name="Picture 5"/>
          <p:cNvPicPr>
            <a:picLocks noChangeAspect="1" noChangeArrowheads="1"/>
          </p:cNvPicPr>
          <p:nvPr/>
        </p:nvPicPr>
        <p:blipFill>
          <a:blip r:embed="rId5" cstate="print"/>
          <a:srcRect/>
          <a:stretch>
            <a:fillRect/>
          </a:stretch>
        </p:blipFill>
        <p:spPr bwMode="auto">
          <a:xfrm>
            <a:off x="3929058" y="5715016"/>
            <a:ext cx="1214446" cy="895537"/>
          </a:xfrm>
          <a:prstGeom prst="rect">
            <a:avLst/>
          </a:prstGeom>
          <a:noFill/>
          <a:ln w="9525">
            <a:noFill/>
            <a:miter lim="800000"/>
            <a:headEnd/>
            <a:tailEnd/>
          </a:ln>
          <a:effectLst/>
        </p:spPr>
      </p:pic>
      <p:pic>
        <p:nvPicPr>
          <p:cNvPr id="8198" name="Picture 6"/>
          <p:cNvPicPr>
            <a:picLocks noChangeAspect="1" noChangeArrowheads="1"/>
          </p:cNvPicPr>
          <p:nvPr/>
        </p:nvPicPr>
        <p:blipFill>
          <a:blip r:embed="rId6" cstate="print"/>
          <a:srcRect/>
          <a:stretch>
            <a:fillRect/>
          </a:stretch>
        </p:blipFill>
        <p:spPr bwMode="auto">
          <a:xfrm>
            <a:off x="5500694" y="5715016"/>
            <a:ext cx="1189039" cy="892747"/>
          </a:xfrm>
          <a:prstGeom prst="rect">
            <a:avLst/>
          </a:prstGeom>
          <a:noFill/>
          <a:ln w="9525">
            <a:noFill/>
            <a:miter lim="800000"/>
            <a:headEnd/>
            <a:tailEnd/>
          </a:ln>
          <a:effectLst/>
        </p:spPr>
      </p:pic>
      <p:pic>
        <p:nvPicPr>
          <p:cNvPr id="8199" name="Picture 7"/>
          <p:cNvPicPr>
            <a:picLocks noChangeAspect="1" noChangeArrowheads="1"/>
          </p:cNvPicPr>
          <p:nvPr/>
        </p:nvPicPr>
        <p:blipFill>
          <a:blip r:embed="rId7" cstate="print"/>
          <a:srcRect/>
          <a:stretch>
            <a:fillRect/>
          </a:stretch>
        </p:blipFill>
        <p:spPr bwMode="auto">
          <a:xfrm>
            <a:off x="7286644" y="5643578"/>
            <a:ext cx="1414934" cy="928694"/>
          </a:xfrm>
          <a:prstGeom prst="rect">
            <a:avLst/>
          </a:prstGeom>
          <a:noFill/>
          <a:ln w="9525">
            <a:noFill/>
            <a:miter lim="800000"/>
            <a:headEnd/>
            <a:tailEnd/>
          </a:ln>
          <a:effectLst/>
        </p:spPr>
      </p:pic>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ctrTitle"/>
          </p:nvPr>
        </p:nvSpPr>
        <p:spPr>
          <a:xfrm>
            <a:off x="0" y="142852"/>
            <a:ext cx="9144000" cy="609600"/>
          </a:xfrm>
        </p:spPr>
        <p:txBody>
          <a:bodyPr/>
          <a:lstStyle/>
          <a:p>
            <a:r>
              <a:rPr lang="ru-RU" dirty="0" smtClean="0"/>
              <a:t>«Первые в космосе»</a:t>
            </a:r>
            <a:endParaRPr lang="en-US" dirty="0"/>
          </a:p>
        </p:txBody>
      </p:sp>
      <p:sp>
        <p:nvSpPr>
          <p:cNvPr id="81923" name="Rectangle 3"/>
          <p:cNvSpPr>
            <a:spLocks noGrp="1" noChangeArrowheads="1"/>
          </p:cNvSpPr>
          <p:nvPr>
            <p:ph type="subTitle" idx="1"/>
          </p:nvPr>
        </p:nvSpPr>
        <p:spPr>
          <a:xfrm>
            <a:off x="0" y="1071546"/>
            <a:ext cx="9144000" cy="304800"/>
          </a:xfrm>
        </p:spPr>
        <p:txBody>
          <a:bodyPr/>
          <a:lstStyle/>
          <a:p>
            <a:r>
              <a:rPr lang="ru-RU" sz="2000" b="0" dirty="0" smtClean="0">
                <a:latin typeface="Times New Roman" pitchFamily="18" charset="0"/>
                <a:cs typeface="Times New Roman" pitchFamily="18" charset="0"/>
              </a:rPr>
              <a:t>Первый спутник, первый полёт Белки и Стрелки, первый пилотируемый полёт, первая женщина-космонавт, первый выход в открытый космос, первая орбитальная станция – продолжительное время Советский Союз был в космосе законодателем мод.</a:t>
            </a:r>
          </a:p>
          <a:p>
            <a:endParaRPr lang="ru-RU" dirty="0"/>
          </a:p>
        </p:txBody>
      </p:sp>
      <p:sp>
        <p:nvSpPr>
          <p:cNvPr id="13" name="Прямоугольник 12"/>
          <p:cNvSpPr/>
          <p:nvPr/>
        </p:nvSpPr>
        <p:spPr>
          <a:xfrm>
            <a:off x="357158" y="4572008"/>
            <a:ext cx="4572000" cy="2000548"/>
          </a:xfrm>
          <a:prstGeom prst="rect">
            <a:avLst/>
          </a:prstGeom>
        </p:spPr>
        <p:txBody>
          <a:bodyPr>
            <a:spAutoFit/>
          </a:bodyPr>
          <a:lstStyle/>
          <a:p>
            <a:r>
              <a:rPr lang="ru-RU" dirty="0" smtClean="0"/>
              <a:t>   </a:t>
            </a:r>
            <a:r>
              <a:rPr lang="ru-RU" sz="2000" dirty="0" smtClean="0"/>
              <a:t>1969 год - высадкой американских астронавтов на Луну. Нил </a:t>
            </a:r>
            <a:r>
              <a:rPr lang="ru-RU" sz="2000" dirty="0" err="1" smtClean="0"/>
              <a:t>Армстронг</a:t>
            </a:r>
            <a:r>
              <a:rPr lang="ru-RU" sz="2000" dirty="0" smtClean="0"/>
              <a:t> совершил "маленький шаг для одного человека, но огромный прыжок для всего человечества". Луна оказалась покоренной.</a:t>
            </a:r>
            <a:endParaRPr lang="ru-RU" sz="2000" dirty="0"/>
          </a:p>
        </p:txBody>
      </p:sp>
      <p:pic>
        <p:nvPicPr>
          <p:cNvPr id="7170" name="Picture 2"/>
          <p:cNvPicPr>
            <a:picLocks noChangeAspect="1" noChangeArrowheads="1"/>
          </p:cNvPicPr>
          <p:nvPr/>
        </p:nvPicPr>
        <p:blipFill>
          <a:blip r:embed="rId2" cstate="print"/>
          <a:srcRect/>
          <a:stretch>
            <a:fillRect/>
          </a:stretch>
        </p:blipFill>
        <p:spPr bwMode="auto">
          <a:xfrm>
            <a:off x="357158" y="2327030"/>
            <a:ext cx="1571636" cy="1292464"/>
          </a:xfrm>
          <a:prstGeom prst="rect">
            <a:avLst/>
          </a:prstGeom>
          <a:noFill/>
          <a:ln w="9525">
            <a:noFill/>
            <a:miter lim="800000"/>
            <a:headEnd/>
            <a:tailEnd/>
          </a:ln>
          <a:effectLst/>
        </p:spPr>
      </p:pic>
      <p:pic>
        <p:nvPicPr>
          <p:cNvPr id="7171" name="Picture 3"/>
          <p:cNvPicPr>
            <a:picLocks noChangeAspect="1" noChangeArrowheads="1"/>
          </p:cNvPicPr>
          <p:nvPr/>
        </p:nvPicPr>
        <p:blipFill>
          <a:blip r:embed="rId3" cstate="print"/>
          <a:srcRect/>
          <a:stretch>
            <a:fillRect/>
          </a:stretch>
        </p:blipFill>
        <p:spPr bwMode="auto">
          <a:xfrm>
            <a:off x="1214414" y="3214686"/>
            <a:ext cx="1676400" cy="1266825"/>
          </a:xfrm>
          <a:prstGeom prst="rect">
            <a:avLst/>
          </a:prstGeom>
          <a:noFill/>
          <a:ln w="9525">
            <a:noFill/>
            <a:miter lim="800000"/>
            <a:headEnd/>
            <a:tailEnd/>
          </a:ln>
          <a:effectLst/>
        </p:spPr>
      </p:pic>
      <p:pic>
        <p:nvPicPr>
          <p:cNvPr id="7172" name="Picture 4"/>
          <p:cNvPicPr>
            <a:picLocks noChangeAspect="1" noChangeArrowheads="1"/>
          </p:cNvPicPr>
          <p:nvPr/>
        </p:nvPicPr>
        <p:blipFill>
          <a:blip r:embed="rId4" cstate="print"/>
          <a:srcRect/>
          <a:stretch>
            <a:fillRect/>
          </a:stretch>
        </p:blipFill>
        <p:spPr bwMode="auto">
          <a:xfrm>
            <a:off x="2714612" y="2428868"/>
            <a:ext cx="1670050" cy="1352550"/>
          </a:xfrm>
          <a:prstGeom prst="rect">
            <a:avLst/>
          </a:prstGeom>
          <a:noFill/>
          <a:ln w="9525">
            <a:noFill/>
            <a:miter lim="800000"/>
            <a:headEnd/>
            <a:tailEnd/>
          </a:ln>
          <a:effectLst/>
        </p:spPr>
      </p:pic>
      <p:pic>
        <p:nvPicPr>
          <p:cNvPr id="7173" name="Picture 5"/>
          <p:cNvPicPr>
            <a:picLocks noChangeAspect="1" noChangeArrowheads="1"/>
          </p:cNvPicPr>
          <p:nvPr/>
        </p:nvPicPr>
        <p:blipFill>
          <a:blip r:embed="rId5" cstate="print"/>
          <a:srcRect/>
          <a:stretch>
            <a:fillRect/>
          </a:stretch>
        </p:blipFill>
        <p:spPr bwMode="auto">
          <a:xfrm>
            <a:off x="3786182" y="3357562"/>
            <a:ext cx="1653495" cy="1357322"/>
          </a:xfrm>
          <a:prstGeom prst="rect">
            <a:avLst/>
          </a:prstGeom>
          <a:noFill/>
          <a:ln w="9525">
            <a:noFill/>
            <a:miter lim="800000"/>
            <a:headEnd/>
            <a:tailEnd/>
          </a:ln>
          <a:effectLst/>
        </p:spPr>
      </p:pic>
      <p:pic>
        <p:nvPicPr>
          <p:cNvPr id="7174" name="Picture 6"/>
          <p:cNvPicPr>
            <a:picLocks noChangeAspect="1" noChangeArrowheads="1"/>
          </p:cNvPicPr>
          <p:nvPr/>
        </p:nvPicPr>
        <p:blipFill>
          <a:blip r:embed="rId6" cstate="print"/>
          <a:srcRect/>
          <a:stretch>
            <a:fillRect/>
          </a:stretch>
        </p:blipFill>
        <p:spPr bwMode="auto">
          <a:xfrm>
            <a:off x="4929190" y="2480201"/>
            <a:ext cx="1857388" cy="1259943"/>
          </a:xfrm>
          <a:prstGeom prst="rect">
            <a:avLst/>
          </a:prstGeom>
          <a:noFill/>
          <a:ln w="9525">
            <a:noFill/>
            <a:miter lim="800000"/>
            <a:headEnd/>
            <a:tailEnd/>
          </a:ln>
          <a:effectLst/>
        </p:spPr>
      </p:pic>
      <p:pic>
        <p:nvPicPr>
          <p:cNvPr id="7175" name="Picture 7"/>
          <p:cNvPicPr>
            <a:picLocks noChangeAspect="1" noChangeArrowheads="1"/>
          </p:cNvPicPr>
          <p:nvPr/>
        </p:nvPicPr>
        <p:blipFill>
          <a:blip r:embed="rId7" cstate="print"/>
          <a:srcRect/>
          <a:stretch>
            <a:fillRect/>
          </a:stretch>
        </p:blipFill>
        <p:spPr bwMode="auto">
          <a:xfrm>
            <a:off x="6500826" y="3214686"/>
            <a:ext cx="2017712" cy="1519237"/>
          </a:xfrm>
          <a:prstGeom prst="rect">
            <a:avLst/>
          </a:prstGeom>
          <a:noFill/>
          <a:ln w="9525">
            <a:noFill/>
            <a:miter lim="800000"/>
            <a:headEnd/>
            <a:tailEnd/>
          </a:ln>
          <a:effectLst/>
        </p:spPr>
      </p:pic>
      <p:pic>
        <p:nvPicPr>
          <p:cNvPr id="7176" name="Picture 8"/>
          <p:cNvPicPr>
            <a:picLocks noChangeAspect="1" noChangeArrowheads="1"/>
          </p:cNvPicPr>
          <p:nvPr/>
        </p:nvPicPr>
        <p:blipFill>
          <a:blip r:embed="rId8" cstate="print"/>
          <a:srcRect/>
          <a:stretch>
            <a:fillRect/>
          </a:stretch>
        </p:blipFill>
        <p:spPr bwMode="auto">
          <a:xfrm>
            <a:off x="6000760" y="5000636"/>
            <a:ext cx="2171700" cy="1643062"/>
          </a:xfrm>
          <a:prstGeom prst="rect">
            <a:avLst/>
          </a:prstGeom>
          <a:noFill/>
          <a:ln w="9525">
            <a:noFill/>
            <a:miter lim="800000"/>
            <a:headEnd/>
            <a:tailEnd/>
          </a:ln>
          <a:effectLst/>
        </p:spPr>
      </p:pic>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14290"/>
            <a:ext cx="9144000" cy="533400"/>
          </a:xfrm>
        </p:spPr>
        <p:txBody>
          <a:bodyPr/>
          <a:lstStyle/>
          <a:p>
            <a:r>
              <a:rPr lang="ru-RU" dirty="0" smtClean="0"/>
              <a:t>КОСМОНАВТ — ЭТО ПРОФЕССИЯ</a:t>
            </a:r>
            <a:endParaRPr lang="ru-RU" dirty="0"/>
          </a:p>
        </p:txBody>
      </p:sp>
      <p:sp>
        <p:nvSpPr>
          <p:cNvPr id="3" name="Содержимое 2"/>
          <p:cNvSpPr>
            <a:spLocks noGrp="1"/>
          </p:cNvSpPr>
          <p:nvPr>
            <p:ph idx="1"/>
          </p:nvPr>
        </p:nvSpPr>
        <p:spPr>
          <a:xfrm>
            <a:off x="285720" y="1357298"/>
            <a:ext cx="8001056" cy="3000396"/>
          </a:xfrm>
        </p:spPr>
        <p:txBody>
          <a:bodyPr/>
          <a:lstStyle/>
          <a:p>
            <a:pPr>
              <a:buNone/>
            </a:pPr>
            <a:r>
              <a:rPr lang="en-US" sz="2000" b="0" dirty="0" smtClean="0">
                <a:latin typeface="Times New Roman" pitchFamily="18" charset="0"/>
                <a:cs typeface="Times New Roman" pitchFamily="18" charset="0"/>
              </a:rPr>
              <a:t>        </a:t>
            </a:r>
            <a:r>
              <a:rPr lang="ru-RU" sz="2000" b="0" dirty="0" smtClean="0">
                <a:latin typeface="Times New Roman" pitchFamily="18" charset="0"/>
                <a:cs typeface="Times New Roman" pitchFamily="18" charset="0"/>
              </a:rPr>
              <a:t> На 31 декабря 2010 года насчитывалось 517 человек, совершивших орбитальный космический полёт; Среди космонавтов 55 женщин.</a:t>
            </a:r>
          </a:p>
          <a:p>
            <a:pPr>
              <a:buNone/>
            </a:pPr>
            <a:r>
              <a:rPr lang="ru-RU" sz="2000" b="0" dirty="0" smtClean="0">
                <a:latin typeface="Times New Roman" pitchFamily="18" charset="0"/>
                <a:cs typeface="Times New Roman" pitchFamily="18" charset="0"/>
              </a:rPr>
              <a:t>        По данным на 1 мая 2009 года, космонавты планеты провели за пределами Земли свыше 10 000 человеко-дней , включая более 100 человеко-дней выходов в открытый космос. Представители 36 стран побывали на орбите Земли.</a:t>
            </a:r>
            <a:endParaRPr lang="ru-RU" sz="2000" b="0" dirty="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2" cstate="print"/>
          <a:srcRect/>
          <a:stretch>
            <a:fillRect/>
          </a:stretch>
        </p:blipFill>
        <p:spPr bwMode="auto">
          <a:xfrm>
            <a:off x="4643438" y="3929066"/>
            <a:ext cx="3357586" cy="2225378"/>
          </a:xfrm>
          <a:prstGeom prst="rect">
            <a:avLst/>
          </a:prstGeom>
          <a:noFill/>
          <a:ln w="9525">
            <a:noFill/>
            <a:miter lim="800000"/>
            <a:headEnd/>
            <a:tailEnd/>
          </a:ln>
          <a:effectLst/>
        </p:spPr>
      </p:pic>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0" y="214290"/>
            <a:ext cx="9144000" cy="533400"/>
          </a:xfrm>
        </p:spPr>
        <p:txBody>
          <a:bodyPr/>
          <a:lstStyle/>
          <a:p>
            <a:r>
              <a:rPr lang="ru-RU" dirty="0" smtClean="0"/>
              <a:t>Международная космическая станция</a:t>
            </a:r>
            <a:endParaRPr lang="en-US" dirty="0"/>
          </a:p>
        </p:txBody>
      </p:sp>
      <p:sp>
        <p:nvSpPr>
          <p:cNvPr id="80899" name="Rectangle 3"/>
          <p:cNvSpPr>
            <a:spLocks noGrp="1" noChangeArrowheads="1"/>
          </p:cNvSpPr>
          <p:nvPr>
            <p:ph type="body" idx="1"/>
          </p:nvPr>
        </p:nvSpPr>
        <p:spPr>
          <a:xfrm>
            <a:off x="357158" y="1285860"/>
            <a:ext cx="5857916" cy="2571768"/>
          </a:xfrm>
        </p:spPr>
        <p:txBody>
          <a:bodyPr/>
          <a:lstStyle/>
          <a:p>
            <a:r>
              <a:rPr lang="ru-RU" dirty="0" smtClean="0"/>
              <a:t> </a:t>
            </a:r>
            <a:r>
              <a:rPr lang="en-US" dirty="0" smtClean="0"/>
              <a:t>       </a:t>
            </a:r>
            <a:r>
              <a:rPr lang="ru-RU" sz="2000" b="0" dirty="0" smtClean="0">
                <a:latin typeface="Times New Roman" pitchFamily="18" charset="0"/>
                <a:cs typeface="Times New Roman" pitchFamily="18" charset="0"/>
              </a:rPr>
              <a:t>Одной из основных целей при создании МКС являлась возможность проведения на станции экспериментов, требующих наличия уникальных условий космического полёта: </a:t>
            </a:r>
            <a:r>
              <a:rPr lang="ru-RU" sz="2000" b="0" dirty="0" err="1" smtClean="0">
                <a:latin typeface="Times New Roman" pitchFamily="18" charset="0"/>
                <a:cs typeface="Times New Roman" pitchFamily="18" charset="0"/>
              </a:rPr>
              <a:t>микрогравитации</a:t>
            </a:r>
            <a:r>
              <a:rPr lang="ru-RU" sz="2000" b="0" dirty="0" smtClean="0">
                <a:latin typeface="Times New Roman" pitchFamily="18" charset="0"/>
                <a:cs typeface="Times New Roman" pitchFamily="18" charset="0"/>
              </a:rPr>
              <a:t>, вакуума, космических излучений, не ослабленных земной атмосферой. </a:t>
            </a:r>
            <a:endParaRPr lang="en-US" sz="2000" b="0" dirty="0">
              <a:latin typeface="Times New Roman" pitchFamily="18" charset="0"/>
              <a:cs typeface="Times New Roman" pitchFamily="18" charset="0"/>
            </a:endParaRPr>
          </a:p>
        </p:txBody>
      </p:sp>
      <p:sp>
        <p:nvSpPr>
          <p:cNvPr id="8" name="Прямоугольник 7"/>
          <p:cNvSpPr/>
          <p:nvPr/>
        </p:nvSpPr>
        <p:spPr>
          <a:xfrm>
            <a:off x="785786" y="4143380"/>
            <a:ext cx="7643866" cy="2554545"/>
          </a:xfrm>
          <a:prstGeom prst="rect">
            <a:avLst/>
          </a:prstGeom>
        </p:spPr>
        <p:txBody>
          <a:bodyPr wrap="square">
            <a:spAutoFit/>
          </a:bodyPr>
          <a:lstStyle/>
          <a:p>
            <a:pPr>
              <a:buNone/>
            </a:pPr>
            <a:r>
              <a:rPr lang="ru-RU" sz="2000" dirty="0" smtClean="0"/>
              <a:t>Главные области исследований включают в себя биологию (в том числе биомедицинские исследования и биотехнологию), физику (включая физику жидкостей, материаловедение и квантовую физику), астрономию, космологию и метеорологию. Исследования проводятся с помощью научного оборудования в основном расположенного в специализированных научных модулях-лабораториях, часть оборудования для экспериментов, требующих вакуума, закреплена снаружи станции, вне её </a:t>
            </a:r>
            <a:r>
              <a:rPr lang="ru-RU" sz="2000" dirty="0" err="1" smtClean="0"/>
              <a:t>гермообъёма</a:t>
            </a:r>
            <a:r>
              <a:rPr lang="ru-RU" sz="2000" dirty="0" smtClean="0"/>
              <a:t>.</a:t>
            </a:r>
            <a:endParaRPr lang="ru-RU" sz="2000" dirty="0"/>
          </a:p>
        </p:txBody>
      </p:sp>
      <p:pic>
        <p:nvPicPr>
          <p:cNvPr id="5122" name="Picture 2"/>
          <p:cNvPicPr>
            <a:picLocks noChangeAspect="1" noChangeArrowheads="1"/>
          </p:cNvPicPr>
          <p:nvPr/>
        </p:nvPicPr>
        <p:blipFill>
          <a:blip r:embed="rId3" cstate="print"/>
          <a:srcRect/>
          <a:stretch>
            <a:fillRect/>
          </a:stretch>
        </p:blipFill>
        <p:spPr bwMode="auto">
          <a:xfrm>
            <a:off x="6715140" y="928670"/>
            <a:ext cx="1738314" cy="1249413"/>
          </a:xfrm>
          <a:prstGeom prst="rect">
            <a:avLst/>
          </a:prstGeom>
          <a:noFill/>
          <a:ln w="9525">
            <a:noFill/>
            <a:miter lim="800000"/>
            <a:headEnd/>
            <a:tailEnd/>
          </a:ln>
          <a:effectLst/>
        </p:spPr>
      </p:pic>
      <p:pic>
        <p:nvPicPr>
          <p:cNvPr id="5123" name="Picture 3"/>
          <p:cNvPicPr>
            <a:picLocks noChangeAspect="1" noChangeArrowheads="1"/>
          </p:cNvPicPr>
          <p:nvPr/>
        </p:nvPicPr>
        <p:blipFill>
          <a:blip r:embed="rId4" cstate="print"/>
          <a:srcRect/>
          <a:stretch>
            <a:fillRect/>
          </a:stretch>
        </p:blipFill>
        <p:spPr bwMode="auto">
          <a:xfrm>
            <a:off x="6286512" y="2500306"/>
            <a:ext cx="2309818" cy="1631309"/>
          </a:xfrm>
          <a:prstGeom prst="rect">
            <a:avLst/>
          </a:prstGeom>
          <a:noFill/>
          <a:ln w="9525">
            <a:noFill/>
            <a:miter lim="800000"/>
            <a:headEnd/>
            <a:tailEnd/>
          </a:ln>
          <a:effectLst/>
        </p:spPr>
      </p:pic>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457200" y="274638"/>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sz="3600" b="0" i="0" u="none" strike="noStrike" kern="0" cap="none" spc="0" normalizeH="0" baseline="0" noProof="0" smtClean="0">
                <a:ln>
                  <a:noFill/>
                </a:ln>
                <a:solidFill>
                  <a:srgbClr val="274E75"/>
                </a:solidFill>
                <a:effectLst/>
                <a:uLnTx/>
                <a:uFillTx/>
                <a:latin typeface="+mj-lt"/>
                <a:ea typeface="+mj-ea"/>
                <a:cs typeface="+mj-cs"/>
              </a:rPr>
              <a:t>Космос для туристов</a:t>
            </a:r>
            <a:endParaRPr kumimoji="0" lang="ru-RU" sz="3600" b="0" i="0" u="none" strike="noStrike" kern="0" cap="none" spc="0" normalizeH="0" baseline="0" noProof="0" dirty="0">
              <a:ln>
                <a:noFill/>
              </a:ln>
              <a:solidFill>
                <a:srgbClr val="274E75"/>
              </a:solidFill>
              <a:effectLst/>
              <a:uLnTx/>
              <a:uFillTx/>
              <a:latin typeface="+mj-lt"/>
              <a:ea typeface="+mj-ea"/>
              <a:cs typeface="+mj-cs"/>
            </a:endParaRPr>
          </a:p>
        </p:txBody>
      </p:sp>
      <p:sp>
        <p:nvSpPr>
          <p:cNvPr id="4" name="Прямоугольник 3"/>
          <p:cNvSpPr/>
          <p:nvPr/>
        </p:nvSpPr>
        <p:spPr>
          <a:xfrm>
            <a:off x="285720" y="3286124"/>
            <a:ext cx="4000496" cy="1938992"/>
          </a:xfrm>
          <a:prstGeom prst="rect">
            <a:avLst/>
          </a:prstGeom>
        </p:spPr>
        <p:txBody>
          <a:bodyPr wrap="square">
            <a:spAutoFit/>
          </a:bodyPr>
          <a:lstStyle/>
          <a:p>
            <a:r>
              <a:rPr lang="ru-RU" sz="2000" dirty="0" smtClean="0"/>
              <a:t>    Началом космического туризма был полёт американского бизнесмена  </a:t>
            </a:r>
            <a:r>
              <a:rPr lang="ru-RU" sz="2000" dirty="0" err="1" smtClean="0"/>
              <a:t>Денниса</a:t>
            </a:r>
            <a:r>
              <a:rPr lang="ru-RU" sz="2000" dirty="0" smtClean="0"/>
              <a:t> Тито на борту российского корабля Союз на Международную космическую станцию 28 апреля 2001. </a:t>
            </a:r>
            <a:endParaRPr lang="ru-RU" sz="2000" dirty="0"/>
          </a:p>
        </p:txBody>
      </p:sp>
      <p:sp>
        <p:nvSpPr>
          <p:cNvPr id="5" name="Прямоугольник 4"/>
          <p:cNvSpPr/>
          <p:nvPr/>
        </p:nvSpPr>
        <p:spPr>
          <a:xfrm>
            <a:off x="4572000" y="3429000"/>
            <a:ext cx="4572000" cy="2862322"/>
          </a:xfrm>
          <a:prstGeom prst="rect">
            <a:avLst/>
          </a:prstGeom>
        </p:spPr>
        <p:txBody>
          <a:bodyPr>
            <a:spAutoFit/>
          </a:bodyPr>
          <a:lstStyle/>
          <a:p>
            <a:r>
              <a:rPr lang="ru-RU" sz="2000" dirty="0" smtClean="0"/>
              <a:t>Невероятно, но факт: хотя регулярные полеты с космическими туристами еще не начались, «билеты» на ближайшие рейсы уже распроданы! Места на SS2 забронировали 500 человек из 35 стран. Большинство из них — граждане США. На втором месте с небольшим отрывом идет Великобритания. Есть среди очередников и граждане России.</a:t>
            </a:r>
            <a:endParaRPr lang="ru-RU" sz="2000" dirty="0"/>
          </a:p>
        </p:txBody>
      </p:sp>
      <p:sp>
        <p:nvSpPr>
          <p:cNvPr id="6" name="Содержимое 2"/>
          <p:cNvSpPr txBox="1">
            <a:spLocks/>
          </p:cNvSpPr>
          <p:nvPr/>
        </p:nvSpPr>
        <p:spPr>
          <a:xfrm>
            <a:off x="285720" y="1571612"/>
            <a:ext cx="5929354" cy="1614486"/>
          </a:xfrm>
          <a:prstGeom prst="rect">
            <a:avLst/>
          </a:prstGeo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chemeClr val="tx1"/>
                </a:solidFill>
                <a:effectLst/>
                <a:uLnTx/>
                <a:uFillTx/>
                <a:latin typeface="+mn-lt"/>
                <a:ea typeface="+mn-ea"/>
                <a:cs typeface="+mn-cs"/>
              </a:rPr>
              <a:t>     </a:t>
            </a:r>
            <a:r>
              <a:rPr lang="ru-RU" sz="2000" kern="0" noProof="0" dirty="0" smtClean="0">
                <a:latin typeface="Times New Roman" pitchFamily="18" charset="0"/>
                <a:cs typeface="Times New Roman" pitchFamily="18" charset="0"/>
              </a:rPr>
              <a:t>В</a:t>
            </a:r>
            <a:r>
              <a:rPr kumimoji="0" lang="ru-RU" sz="200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 космосе уже побывали семь туристов (данные на конец 2009 года), причём один из них дважды.</a:t>
            </a:r>
            <a:endParaRPr kumimoji="0" lang="ru-RU" sz="2000" i="0" u="none" strike="noStrike" kern="0" cap="none" spc="0" normalizeH="0" baseline="0" noProof="0" dirty="0">
              <a:ln>
                <a:noFill/>
              </a:ln>
              <a:solidFill>
                <a:schemeClr val="tx1"/>
              </a:solidFill>
              <a:effectLst/>
              <a:uLnTx/>
              <a:uFillTx/>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cstate="print"/>
          <a:srcRect/>
          <a:stretch>
            <a:fillRect/>
          </a:stretch>
        </p:blipFill>
        <p:spPr bwMode="auto">
          <a:xfrm>
            <a:off x="6429388" y="1357298"/>
            <a:ext cx="2381256" cy="1845474"/>
          </a:xfrm>
          <a:prstGeom prst="rect">
            <a:avLst/>
          </a:prstGeom>
          <a:noFill/>
          <a:ln w="9525">
            <a:noFill/>
            <a:miter lim="800000"/>
            <a:headEnd/>
            <a:tailEnd/>
          </a:ln>
          <a:effectLst/>
        </p:spPr>
      </p:pic>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14290"/>
            <a:ext cx="9144000" cy="533400"/>
          </a:xfrm>
        </p:spPr>
        <p:txBody>
          <a:bodyPr/>
          <a:lstStyle/>
          <a:p>
            <a:r>
              <a:rPr lang="ru-RU" dirty="0" smtClean="0"/>
              <a:t>И мечта, и реальность - полет на Марс</a:t>
            </a:r>
            <a:endParaRPr lang="ru-RU" dirty="0"/>
          </a:p>
        </p:txBody>
      </p:sp>
      <p:sp>
        <p:nvSpPr>
          <p:cNvPr id="3" name="Содержимое 2"/>
          <p:cNvSpPr>
            <a:spLocks noGrp="1"/>
          </p:cNvSpPr>
          <p:nvPr>
            <p:ph idx="1"/>
          </p:nvPr>
        </p:nvSpPr>
        <p:spPr>
          <a:xfrm>
            <a:off x="214282" y="1071546"/>
            <a:ext cx="8072494" cy="1857388"/>
          </a:xfrm>
        </p:spPr>
        <p:txBody>
          <a:bodyPr/>
          <a:lstStyle/>
          <a:p>
            <a:r>
              <a:rPr lang="ru-RU" sz="2000" dirty="0" smtClean="0"/>
              <a:t>      </a:t>
            </a:r>
            <a:r>
              <a:rPr lang="en-US" sz="2000" b="0" dirty="0" smtClean="0">
                <a:latin typeface="Times New Roman" pitchFamily="18" charset="0"/>
                <a:cs typeface="Times New Roman" pitchFamily="18" charset="0"/>
              </a:rPr>
              <a:t>C</a:t>
            </a:r>
            <a:r>
              <a:rPr lang="ru-RU" sz="2000" b="0" dirty="0" smtClean="0">
                <a:latin typeface="Times New Roman" pitchFamily="18" charset="0"/>
                <a:cs typeface="Times New Roman" pitchFamily="18" charset="0"/>
              </a:rPr>
              <a:t>вою первую межпланетную пилотируемую программу Сергей Королёв посвятил полёту не на близкую Луну, а на далёкий Марс. </a:t>
            </a:r>
          </a:p>
          <a:p>
            <a:r>
              <a:rPr lang="ru-RU" sz="2000" b="0" dirty="0" smtClean="0">
                <a:latin typeface="Times New Roman" pitchFamily="18" charset="0"/>
                <a:cs typeface="Times New Roman" pitchFamily="18" charset="0"/>
              </a:rPr>
              <a:t>        Россия до 2015 года собирается произвести непилотируемый полёт к спутнику Марса — Фобосу: Фобос-грунт. Пилотируемый полёт на Марс </a:t>
            </a:r>
            <a:r>
              <a:rPr lang="ru-RU" sz="2000" b="0" dirty="0" err="1" smtClean="0">
                <a:latin typeface="Times New Roman" pitchFamily="18" charset="0"/>
                <a:cs typeface="Times New Roman" pitchFamily="18" charset="0"/>
              </a:rPr>
              <a:t>Роскосмос</a:t>
            </a:r>
            <a:r>
              <a:rPr lang="ru-RU" sz="2000" b="0" dirty="0" smtClean="0">
                <a:latin typeface="Times New Roman" pitchFamily="18" charset="0"/>
                <a:cs typeface="Times New Roman" pitchFamily="18" charset="0"/>
              </a:rPr>
              <a:t> планирует осуществить в первой половине 21-го века. </a:t>
            </a:r>
          </a:p>
          <a:p>
            <a:endParaRPr lang="ru-RU" dirty="0"/>
          </a:p>
        </p:txBody>
      </p:sp>
      <p:sp>
        <p:nvSpPr>
          <p:cNvPr id="6" name="Прямоугольник 5"/>
          <p:cNvSpPr/>
          <p:nvPr/>
        </p:nvSpPr>
        <p:spPr>
          <a:xfrm>
            <a:off x="214282" y="3214686"/>
            <a:ext cx="4857784" cy="1692771"/>
          </a:xfrm>
          <a:prstGeom prst="rect">
            <a:avLst/>
          </a:prstGeom>
        </p:spPr>
        <p:txBody>
          <a:bodyPr wrap="square">
            <a:spAutoFit/>
          </a:bodyPr>
          <a:lstStyle/>
          <a:p>
            <a:r>
              <a:rPr lang="ru-RU" dirty="0" smtClean="0"/>
              <a:t> </a:t>
            </a:r>
            <a:r>
              <a:rPr lang="ru-RU" sz="2000" dirty="0" smtClean="0"/>
              <a:t>В рамках национальной космической программы до 2015 года на Земле  (вблизи Москвы)проводиться имитация марсианского полёта под названием «Марс-500».   </a:t>
            </a:r>
            <a:endParaRPr lang="ru-RU" sz="2000" dirty="0"/>
          </a:p>
        </p:txBody>
      </p:sp>
      <p:sp>
        <p:nvSpPr>
          <p:cNvPr id="7" name="Прямоугольник 6"/>
          <p:cNvSpPr/>
          <p:nvPr/>
        </p:nvSpPr>
        <p:spPr>
          <a:xfrm>
            <a:off x="4357686" y="4786322"/>
            <a:ext cx="4572000" cy="1631216"/>
          </a:xfrm>
          <a:prstGeom prst="rect">
            <a:avLst/>
          </a:prstGeom>
        </p:spPr>
        <p:txBody>
          <a:bodyPr>
            <a:spAutoFit/>
          </a:bodyPr>
          <a:lstStyle/>
          <a:p>
            <a:r>
              <a:rPr lang="ru-RU" sz="2000" dirty="0" smtClean="0"/>
              <a:t>   Проект имитирует пилотируемый полёт на Марс, во время которого шесть добровольцев будут находиться в замкнутом комплексе от 520 до 700 дней.</a:t>
            </a:r>
            <a:endParaRPr lang="ru-RU" sz="2000" dirty="0"/>
          </a:p>
        </p:txBody>
      </p:sp>
      <p:sp>
        <p:nvSpPr>
          <p:cNvPr id="8" name="Прямоугольник 7"/>
          <p:cNvSpPr/>
          <p:nvPr/>
        </p:nvSpPr>
        <p:spPr>
          <a:xfrm>
            <a:off x="0" y="5072074"/>
            <a:ext cx="4572000" cy="707886"/>
          </a:xfrm>
          <a:prstGeom prst="rect">
            <a:avLst/>
          </a:prstGeom>
        </p:spPr>
        <p:txBody>
          <a:bodyPr>
            <a:spAutoFit/>
          </a:bodyPr>
          <a:lstStyle/>
          <a:p>
            <a:r>
              <a:rPr lang="ru-RU" sz="2000" dirty="0" smtClean="0"/>
              <a:t>  Целям миссии принадлежит поиск ресурсов вне пределов Земли.</a:t>
            </a:r>
            <a:endParaRPr lang="ru-RU" sz="2000" dirty="0"/>
          </a:p>
        </p:txBody>
      </p:sp>
      <p:pic>
        <p:nvPicPr>
          <p:cNvPr id="3074" name="Picture 2"/>
          <p:cNvPicPr>
            <a:picLocks noChangeAspect="1" noChangeArrowheads="1"/>
          </p:cNvPicPr>
          <p:nvPr/>
        </p:nvPicPr>
        <p:blipFill>
          <a:blip r:embed="rId2" cstate="print"/>
          <a:srcRect/>
          <a:stretch>
            <a:fillRect/>
          </a:stretch>
        </p:blipFill>
        <p:spPr bwMode="auto">
          <a:xfrm>
            <a:off x="5429256" y="2932283"/>
            <a:ext cx="2571768" cy="1704465"/>
          </a:xfrm>
          <a:prstGeom prst="rect">
            <a:avLst/>
          </a:prstGeom>
          <a:noFill/>
          <a:ln w="9525">
            <a:noFill/>
            <a:miter lim="800000"/>
            <a:headEnd/>
            <a:tailEnd/>
          </a:ln>
          <a:effectLst/>
        </p:spPr>
      </p:pic>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Долетим мы до самого Солнца…</a:t>
            </a:r>
            <a:endParaRPr lang="ru-RU" dirty="0"/>
          </a:p>
        </p:txBody>
      </p:sp>
      <p:sp>
        <p:nvSpPr>
          <p:cNvPr id="3" name="Содержимое 2"/>
          <p:cNvSpPr>
            <a:spLocks noGrp="1"/>
          </p:cNvSpPr>
          <p:nvPr>
            <p:ph idx="1"/>
          </p:nvPr>
        </p:nvSpPr>
        <p:spPr>
          <a:xfrm>
            <a:off x="4500562" y="1071546"/>
            <a:ext cx="4643438" cy="2500330"/>
          </a:xfrm>
        </p:spPr>
        <p:txBody>
          <a:bodyPr/>
          <a:lstStyle/>
          <a:p>
            <a:r>
              <a:rPr lang="ru-RU" sz="2000" dirty="0" smtClean="0"/>
              <a:t>          </a:t>
            </a:r>
            <a:r>
              <a:rPr lang="ru-RU" sz="2000" b="0" dirty="0" smtClean="0">
                <a:latin typeface="Times New Roman" pitchFamily="18" charset="0"/>
                <a:cs typeface="Times New Roman" pitchFamily="18" charset="0"/>
              </a:rPr>
              <a:t>Проект </a:t>
            </a:r>
            <a:r>
              <a:rPr lang="ru-RU" sz="2000" b="0" dirty="0" err="1" smtClean="0">
                <a:latin typeface="Times New Roman" pitchFamily="18" charset="0"/>
                <a:cs typeface="Times New Roman" pitchFamily="18" charset="0"/>
              </a:rPr>
              <a:t>Solar</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Probe</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Plus</a:t>
            </a:r>
            <a:r>
              <a:rPr lang="ru-RU" sz="2000" b="0" dirty="0" smtClean="0">
                <a:latin typeface="Times New Roman" pitchFamily="18" charset="0"/>
                <a:cs typeface="Times New Roman" pitchFamily="18" charset="0"/>
              </a:rPr>
              <a:t> предполагает строительство нового типа космических аппаратов, которые должны быть одновременно хорошо энерговооруженными и легкими для совершения сложных маневров по пути к Солнцу.</a:t>
            </a:r>
          </a:p>
          <a:p>
            <a:endParaRPr lang="ru-RU" dirty="0"/>
          </a:p>
        </p:txBody>
      </p:sp>
      <p:sp>
        <p:nvSpPr>
          <p:cNvPr id="4" name="Прямоугольник 3"/>
          <p:cNvSpPr/>
          <p:nvPr/>
        </p:nvSpPr>
        <p:spPr>
          <a:xfrm>
            <a:off x="285720" y="642918"/>
            <a:ext cx="5538119" cy="461665"/>
          </a:xfrm>
          <a:prstGeom prst="rect">
            <a:avLst/>
          </a:prstGeom>
        </p:spPr>
        <p:txBody>
          <a:bodyPr wrap="none">
            <a:spAutoFit/>
          </a:bodyPr>
          <a:lstStyle/>
          <a:p>
            <a:r>
              <a:rPr lang="ru-RU" dirty="0" smtClean="0"/>
              <a:t>Пять важнейших космических проектов:</a:t>
            </a:r>
            <a:endParaRPr lang="ru-RU" dirty="0"/>
          </a:p>
        </p:txBody>
      </p:sp>
      <p:sp>
        <p:nvSpPr>
          <p:cNvPr id="7" name="Прямоугольник 6"/>
          <p:cNvSpPr/>
          <p:nvPr/>
        </p:nvSpPr>
        <p:spPr>
          <a:xfrm>
            <a:off x="214282" y="4714884"/>
            <a:ext cx="4572000" cy="2000548"/>
          </a:xfrm>
          <a:prstGeom prst="rect">
            <a:avLst/>
          </a:prstGeom>
        </p:spPr>
        <p:txBody>
          <a:bodyPr>
            <a:spAutoFit/>
          </a:bodyPr>
          <a:lstStyle/>
          <a:p>
            <a:r>
              <a:rPr lang="ru-RU" dirty="0" smtClean="0"/>
              <a:t>    </a:t>
            </a:r>
            <a:r>
              <a:rPr lang="ru-RU" sz="2000" dirty="0" smtClean="0"/>
              <a:t>Чтобы достичь небесного тела на расстоянии сотен астрономических единиц нужно разогнаться до скорости 15 </a:t>
            </a:r>
            <a:r>
              <a:rPr lang="ru-RU" sz="2000" dirty="0" err="1" smtClean="0"/>
              <a:t>а.е</a:t>
            </a:r>
            <a:r>
              <a:rPr lang="ru-RU" sz="2000" dirty="0" smtClean="0"/>
              <a:t>. в год. Для этого нежен ионный двигатель, питающимся от ядерного реактора, либо солнечный парус.</a:t>
            </a:r>
            <a:endParaRPr lang="ru-RU" sz="2000" dirty="0"/>
          </a:p>
        </p:txBody>
      </p:sp>
      <p:sp>
        <p:nvSpPr>
          <p:cNvPr id="8" name="Прямоугольник 7"/>
          <p:cNvSpPr/>
          <p:nvPr/>
        </p:nvSpPr>
        <p:spPr>
          <a:xfrm>
            <a:off x="5000628" y="4143380"/>
            <a:ext cx="3929090" cy="2246769"/>
          </a:xfrm>
          <a:prstGeom prst="rect">
            <a:avLst/>
          </a:prstGeom>
        </p:spPr>
        <p:txBody>
          <a:bodyPr wrap="square">
            <a:spAutoFit/>
          </a:bodyPr>
          <a:lstStyle/>
          <a:p>
            <a:r>
              <a:rPr lang="ru-RU" sz="2000" dirty="0" smtClean="0"/>
              <a:t>Солнечный парус — это огромное зеркало (как правило, из </a:t>
            </a:r>
            <a:r>
              <a:rPr lang="ru-RU" sz="2000" dirty="0" err="1" smtClean="0"/>
              <a:t>майлара</a:t>
            </a:r>
            <a:r>
              <a:rPr lang="ru-RU" sz="2000" dirty="0" smtClean="0"/>
              <a:t>), перехватывающее импульс солнечного света. Парус межзвездного зонда должен иметь плотность не более грамма на квадратный метр. </a:t>
            </a:r>
            <a:endParaRPr lang="ru-RU" sz="2000" dirty="0"/>
          </a:p>
        </p:txBody>
      </p:sp>
      <p:sp>
        <p:nvSpPr>
          <p:cNvPr id="9" name="Прямоугольник 8"/>
          <p:cNvSpPr/>
          <p:nvPr/>
        </p:nvSpPr>
        <p:spPr>
          <a:xfrm>
            <a:off x="285720" y="1071546"/>
            <a:ext cx="3499035" cy="400110"/>
          </a:xfrm>
          <a:prstGeom prst="rect">
            <a:avLst/>
          </a:prstGeom>
        </p:spPr>
        <p:txBody>
          <a:bodyPr wrap="none">
            <a:spAutoFit/>
          </a:bodyPr>
          <a:lstStyle/>
          <a:p>
            <a:r>
              <a:rPr lang="ru-RU" sz="2000" dirty="0" smtClean="0"/>
              <a:t>1. Мониторинг климата Земли</a:t>
            </a:r>
            <a:endParaRPr lang="ru-RU" sz="2000" dirty="0"/>
          </a:p>
        </p:txBody>
      </p:sp>
      <p:sp>
        <p:nvSpPr>
          <p:cNvPr id="10" name="Прямоугольник 9"/>
          <p:cNvSpPr/>
          <p:nvPr/>
        </p:nvSpPr>
        <p:spPr>
          <a:xfrm>
            <a:off x="285720" y="1428736"/>
            <a:ext cx="4188326" cy="400110"/>
          </a:xfrm>
          <a:prstGeom prst="rect">
            <a:avLst/>
          </a:prstGeom>
        </p:spPr>
        <p:txBody>
          <a:bodyPr wrap="none">
            <a:spAutoFit/>
          </a:bodyPr>
          <a:lstStyle/>
          <a:p>
            <a:r>
              <a:rPr lang="ru-RU" sz="2000" dirty="0" smtClean="0"/>
              <a:t>2. Подготовка защиты от астероидов</a:t>
            </a:r>
            <a:endParaRPr lang="ru-RU" sz="2000" dirty="0"/>
          </a:p>
        </p:txBody>
      </p:sp>
      <p:sp>
        <p:nvSpPr>
          <p:cNvPr id="11" name="Прямоугольник 10"/>
          <p:cNvSpPr/>
          <p:nvPr/>
        </p:nvSpPr>
        <p:spPr>
          <a:xfrm>
            <a:off x="285720" y="1785926"/>
            <a:ext cx="2605072" cy="400110"/>
          </a:xfrm>
          <a:prstGeom prst="rect">
            <a:avLst/>
          </a:prstGeom>
        </p:spPr>
        <p:txBody>
          <a:bodyPr wrap="none">
            <a:spAutoFit/>
          </a:bodyPr>
          <a:lstStyle/>
          <a:p>
            <a:r>
              <a:rPr lang="ru-RU" sz="2000" dirty="0" smtClean="0"/>
              <a:t>3. Поиск новой жизни</a:t>
            </a:r>
            <a:endParaRPr lang="ru-RU" sz="2000" dirty="0"/>
          </a:p>
        </p:txBody>
      </p:sp>
      <p:sp>
        <p:nvSpPr>
          <p:cNvPr id="12" name="Прямоугольник 11"/>
          <p:cNvSpPr/>
          <p:nvPr/>
        </p:nvSpPr>
        <p:spPr>
          <a:xfrm>
            <a:off x="285720" y="2143116"/>
            <a:ext cx="3953903" cy="400110"/>
          </a:xfrm>
          <a:prstGeom prst="rect">
            <a:avLst/>
          </a:prstGeom>
        </p:spPr>
        <p:txBody>
          <a:bodyPr wrap="none">
            <a:spAutoFit/>
          </a:bodyPr>
          <a:lstStyle/>
          <a:p>
            <a:r>
              <a:rPr lang="ru-RU" sz="2000" dirty="0" smtClean="0"/>
              <a:t>4. Разгадка происхождения планет</a:t>
            </a:r>
            <a:endParaRPr lang="ru-RU" sz="2000" dirty="0"/>
          </a:p>
        </p:txBody>
      </p:sp>
      <p:sp>
        <p:nvSpPr>
          <p:cNvPr id="13" name="Прямоугольник 12"/>
          <p:cNvSpPr/>
          <p:nvPr/>
        </p:nvSpPr>
        <p:spPr>
          <a:xfrm>
            <a:off x="285720" y="2500306"/>
            <a:ext cx="4151649" cy="400110"/>
          </a:xfrm>
          <a:prstGeom prst="rect">
            <a:avLst/>
          </a:prstGeom>
        </p:spPr>
        <p:txBody>
          <a:bodyPr wrap="none">
            <a:spAutoFit/>
          </a:bodyPr>
          <a:lstStyle/>
          <a:p>
            <a:r>
              <a:rPr lang="ru-RU" sz="2000" dirty="0" smtClean="0"/>
              <a:t>5. За переделом Солнечной системы</a:t>
            </a:r>
            <a:endParaRPr lang="ru-RU" sz="2000" dirty="0"/>
          </a:p>
        </p:txBody>
      </p:sp>
      <p:pic>
        <p:nvPicPr>
          <p:cNvPr id="2050" name="Picture 2"/>
          <p:cNvPicPr>
            <a:picLocks noChangeAspect="1" noChangeArrowheads="1"/>
          </p:cNvPicPr>
          <p:nvPr/>
        </p:nvPicPr>
        <p:blipFill>
          <a:blip r:embed="rId2" cstate="print"/>
          <a:srcRect/>
          <a:stretch>
            <a:fillRect/>
          </a:stretch>
        </p:blipFill>
        <p:spPr bwMode="auto">
          <a:xfrm>
            <a:off x="3286116" y="3071810"/>
            <a:ext cx="1285884" cy="1713137"/>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cstate="print"/>
          <a:srcRect/>
          <a:stretch>
            <a:fillRect/>
          </a:stretch>
        </p:blipFill>
        <p:spPr bwMode="auto">
          <a:xfrm>
            <a:off x="642910" y="3071810"/>
            <a:ext cx="2000264" cy="1413867"/>
          </a:xfrm>
          <a:prstGeom prst="rect">
            <a:avLst/>
          </a:prstGeom>
          <a:noFill/>
          <a:ln w="9525">
            <a:noFill/>
            <a:miter lim="800000"/>
            <a:headEnd/>
            <a:tailEnd/>
          </a:ln>
          <a:effectLst/>
        </p:spPr>
      </p:pic>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cloud_skipper">
  <a:themeElements>
    <a:clrScheme name="Тема Offic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Тема Office">
      <a:majorFont>
        <a:latin typeface="Impact"/>
        <a:ea typeface=""/>
        <a:cs typeface=""/>
      </a:majorFont>
      <a:minorFont>
        <a:latin typeface="Eurostile"/>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ма Offic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Тема Offic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Тема Offic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Тема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Тема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cloud_skipper</Template>
  <TotalTime>106</TotalTime>
  <Words>1011</Words>
  <Application>Microsoft Office PowerPoint</Application>
  <PresentationFormat>Экран (4:3)</PresentationFormat>
  <Paragraphs>71</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cloud_skipper</vt:lpstr>
      <vt:lpstr>"Долетим мы до самого солнца…" </vt:lpstr>
      <vt:lpstr>12 АПРЕЛЯ 1961 ГОДА</vt:lpstr>
      <vt:lpstr>"ПОЕХАЛИ -И -И!"</vt:lpstr>
      <vt:lpstr>«Первые в космосе»</vt:lpstr>
      <vt:lpstr>КОСМОНАВТ — ЭТО ПРОФЕССИЯ</vt:lpstr>
      <vt:lpstr>Международная космическая станция</vt:lpstr>
      <vt:lpstr>Слайд 7</vt:lpstr>
      <vt:lpstr>И мечта, и реальность - полет на Марс</vt:lpstr>
      <vt:lpstr>Долетим мы до самого Солнца…</vt:lpstr>
      <vt:lpstr>К 2500 году освоим полеты на Альфу-Центавра?</vt:lpstr>
      <vt:lpstr>ВЫВОД</vt:lpstr>
      <vt:lpstr>Нам нужна одна победа!</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 АПРЕЛЯ 1961 ГОДА</dc:title>
  <dc:creator>Admin</dc:creator>
  <cp:lastModifiedBy>Admin</cp:lastModifiedBy>
  <cp:revision>17</cp:revision>
  <dcterms:created xsi:type="dcterms:W3CDTF">2011-03-30T17:18:06Z</dcterms:created>
  <dcterms:modified xsi:type="dcterms:W3CDTF">2011-04-01T17:47:02Z</dcterms:modified>
</cp:coreProperties>
</file>