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68" r:id="rId14"/>
    <p:sldId id="271" r:id="rId15"/>
    <p:sldId id="272" r:id="rId16"/>
    <p:sldId id="275" r:id="rId17"/>
    <p:sldId id="276" r:id="rId18"/>
    <p:sldId id="273" r:id="rId19"/>
    <p:sldId id="277" r:id="rId20"/>
    <p:sldId id="257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663300"/>
    <a:srgbClr val="FFE089"/>
    <a:srgbClr val="FFECB7"/>
    <a:srgbClr val="CC9900"/>
    <a:srgbClr val="1E0F00"/>
    <a:srgbClr val="321900"/>
    <a:srgbClr val="502800"/>
    <a:srgbClr val="CC3300"/>
    <a:srgbClr val="FFD14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gif"/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857288" y="357166"/>
            <a:ext cx="9144064" cy="2714644"/>
          </a:xfrm>
          <a:scene3d>
            <a:camera prst="perspectiveHeroicExtremeLeftFacing"/>
            <a:lightRig rig="threePt" dir="t"/>
          </a:scene3d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Долетим мы </a:t>
            </a:r>
            <a:r>
              <a:rPr lang="ru-RU" sz="8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8000" dirty="0" smtClean="0"/>
              <a:t/>
            </a:r>
            <a:br>
              <a:rPr lang="ru-RU" sz="8000" dirty="0" smtClean="0"/>
            </a:br>
            <a:r>
              <a:rPr lang="ru-RU" sz="8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0" b="1" dirty="0" smtClean="0">
                <a:solidFill>
                  <a:srgbClr val="663300"/>
                </a:solidFill>
                <a:latin typeface="Arial" pitchFamily="34" charset="0"/>
                <a:cs typeface="Arial" pitchFamily="34" charset="0"/>
              </a:rPr>
              <a:t>самого Солнца…</a:t>
            </a:r>
            <a:endParaRPr lang="ru-RU" sz="8000" b="1" dirty="0">
              <a:solidFill>
                <a:srgbClr val="66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16" y="142852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361B00"/>
                </a:solidFill>
              </a:rPr>
              <a:t>11</a:t>
            </a:r>
            <a:r>
              <a:rPr lang="en-US" b="1" dirty="0" smtClean="0">
                <a:solidFill>
                  <a:srgbClr val="361B00"/>
                </a:solidFill>
              </a:rPr>
              <a:t>f</a:t>
            </a:r>
            <a:r>
              <a:rPr lang="ru-RU" b="1" dirty="0" smtClean="0">
                <a:solidFill>
                  <a:srgbClr val="361B00"/>
                </a:solidFill>
              </a:rPr>
              <a:t>290</a:t>
            </a:r>
          </a:p>
          <a:p>
            <a:r>
              <a:rPr lang="ru-RU" b="1" dirty="0" smtClean="0">
                <a:solidFill>
                  <a:srgbClr val="361B00"/>
                </a:solidFill>
              </a:rPr>
              <a:t>«</a:t>
            </a:r>
            <a:r>
              <a:rPr lang="ru-RU" b="1" dirty="0" err="1" smtClean="0">
                <a:solidFill>
                  <a:srgbClr val="361B00"/>
                </a:solidFill>
              </a:rPr>
              <a:t>Карлсон</a:t>
            </a:r>
            <a:r>
              <a:rPr lang="ru-RU" b="1" dirty="0" smtClean="0">
                <a:solidFill>
                  <a:srgbClr val="361B00"/>
                </a:solidFill>
              </a:rPr>
              <a:t> и </a:t>
            </a:r>
            <a:r>
              <a:rPr lang="ru-RU" b="1" dirty="0" err="1" smtClean="0">
                <a:solidFill>
                  <a:srgbClr val="361B00"/>
                </a:solidFill>
              </a:rPr>
              <a:t>комп</a:t>
            </a:r>
            <a:r>
              <a:rPr lang="ru-RU" b="1" dirty="0" smtClean="0">
                <a:solidFill>
                  <a:srgbClr val="361B00"/>
                </a:solidFill>
              </a:rPr>
              <a:t>».</a:t>
            </a:r>
            <a:endParaRPr lang="ru-RU" dirty="0">
              <a:solidFill>
                <a:srgbClr val="361B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089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4"/>
            <a:ext cx="45720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 апреля 2001 года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первый космический турист </a:t>
            </a:r>
            <a:r>
              <a:rPr lang="ru-RU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Дэннис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Тито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вошел в МКС «Альфа».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Деннис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Тито, американский бизнесмен, заплатил за полет около 20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млн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долларов. </a:t>
            </a:r>
          </a:p>
          <a:p>
            <a:endParaRPr lang="ru-RU" dirty="0"/>
          </a:p>
        </p:txBody>
      </p:sp>
      <p:pic>
        <p:nvPicPr>
          <p:cNvPr id="6" name="Рисунок 5" descr="Рисунок2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000108"/>
            <a:ext cx="2538805" cy="3313355"/>
          </a:xfrm>
          <a:prstGeom prst="rect">
            <a:avLst/>
          </a:prstGeom>
        </p:spPr>
      </p:pic>
      <p:pic>
        <p:nvPicPr>
          <p:cNvPr id="7" name="Рисунок 6" descr="15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714620"/>
            <a:ext cx="426720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02359"/>
            <a:ext cx="485778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Эра автоматических космических зондов началась в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1962 году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 когда американский аппарат «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Маринер-2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 прошёл вблизи Венеры и передал информацию, которая подтвердила, что её поверхность очень горяча. Следом за «Маринером-2» была осуществлена мягкая посадка на поверхность Венеры нескольких советских автоматических аппаратов, спускаемых на парашюте через плотную атмосферу. Следующий важный шаг был сделан в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октябре 1975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года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, когда два советских аппарата — «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Венера-9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 и «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Венера-10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 — совершили управляемую посадку на поверхность планеты и передали на Землю снимки 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венера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714356"/>
            <a:ext cx="3337718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428604"/>
            <a:ext cx="442918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Первый запуск космического аппарата к Марсу состоялся уже в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1962 году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Это был аппарат "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Марс-1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", прошедший на расстоянии 195 тыс. км. от планеты. В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1971 году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в год великого противостояния (когда полеты к Марсу требуют наименьших затрат энергии) к Марсу отправились станции "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Марс-2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" и "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Марс-3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". В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1988 году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состоялась новая экспедиция к Марсу - программа "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Фобос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". Аппараты должны были исследовать с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околомарсианской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орбиты планету и ее спутники.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марс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00108"/>
            <a:ext cx="4192160" cy="41550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8001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 ноября 1970 г.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 Луне стартовал самоходный аппарат «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Луноход-1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 и функционировал там, в течение 322 суток.</a:t>
            </a:r>
          </a:p>
          <a:p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952624"/>
            <a:ext cx="4611346" cy="3190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5011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Много изменений произошло в нашей стране. Распался Советский Союз, образовалось Содружество Независимых Государств. В одночасье оказалась неопределенной и судьба советской космонавтики. Но надо верить в торжество здравого смысла. Наша страна была пионером в области исследования космоса. Космическая отрасль долгое время была у нас символом прогресса, предметом законной гордости нашей страны.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2571744"/>
            <a:ext cx="4229100" cy="3200400"/>
          </a:xfrm>
          <a:prstGeom prst="rect">
            <a:avLst/>
          </a:prstGeom>
        </p:spPr>
      </p:pic>
      <p:pic>
        <p:nvPicPr>
          <p:cNvPr id="6" name="Рисунок 5" descr="9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500306"/>
            <a:ext cx="2428892" cy="34247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75724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Наши достижения в космосе не будут преданы забвению и получат дальнейшее развитие в новых идеях. Космонавтика жизненно необходима всему человечеству! У нее есть будущее!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9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692" y="3000372"/>
            <a:ext cx="3369214" cy="3271838"/>
          </a:xfrm>
          <a:prstGeom prst="rect">
            <a:avLst/>
          </a:prstGeom>
        </p:spPr>
      </p:pic>
      <p:pic>
        <p:nvPicPr>
          <p:cNvPr id="5" name="Рисунок 4" descr="космос98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928934"/>
            <a:ext cx="42672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Космос, космонавты… Эти слова вызывали священный трепет у всех людей планеты в совсем еще недалеком прошлом. Первых покорителей космоса знали всех поименно, мир буквально носил их на руках. Сейчас уже ни у кого не вызывает удивления ни сам факт полета человека в космос, ни даже длительное его пребывание на околоземной орбите. Раньше космонавты находились в космосе от нескольких часов до нескольких дней. В настоящее время они проводят на орбите более года.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1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000372"/>
            <a:ext cx="2552065" cy="2886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6072206"/>
            <a:ext cx="4000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Орбитальная станция «</a:t>
            </a:r>
            <a:r>
              <a:rPr kumimoji="0" lang="ru-RU" sz="1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Мир</a:t>
            </a:r>
            <a:r>
              <a:rPr kumimoji="0" lang="ru-RU" sz="1800" b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»</a:t>
            </a:r>
            <a:endParaRPr kumimoji="0" lang="ru-RU" sz="1800" b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7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4286248" y="2928934"/>
            <a:ext cx="42672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07249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Космонавтика нужна науке. С каждым днем все более расширяется сфера прикладного использования космонавтики. Служба погоды и навигация, спасение людей и спасение лесов, всемирное телевидение, всеобъемлющая связь, сверхчистые лекарства и полупроводники с орбиты, самая передовая технология - это уже и сегодняшний день, и очень близкий завтрашний день космонавтики. А впереди - электростанции в космосе, удаление вредных производств с поверхности планеты, заводы на околоземной орбите и Луне. И многое-многое другое.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мкс проек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429000"/>
            <a:ext cx="3886229" cy="3057548"/>
          </a:xfrm>
          <a:prstGeom prst="rect">
            <a:avLst/>
          </a:prstGeom>
        </p:spPr>
      </p:pic>
      <p:pic>
        <p:nvPicPr>
          <p:cNvPr id="8" name="Рисунок 7" descr="Боинг и шатт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429000"/>
            <a:ext cx="3857652" cy="30278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14291"/>
            <a:ext cx="457203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Исследования, проводимые на спутниках и орбитальных комплексах, исследования других планет позволяют расширить наши представления о Вселенной. Американское космическое агентство НАСА намерено отправить свой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робот-марсоход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Opportunity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в двухлетний поход по поверхности Красной планеты.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США и Европа будут вместе изучать  «Красную планету». Сотрудничество начнется с запуска аппарата на марсианскую орбиту в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2016 году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. Затем, в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2018 году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планируется доставка на планету самоходных исследовательских аппаратов, за которыми, возможно, в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2020 году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последует отправка на Марс ряда спускаемых аппаратов.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Конечная цель программы - доставка на Землю образцов марсианских пород и почвы. </a:t>
            </a:r>
          </a:p>
          <a:p>
            <a:endParaRPr lang="ru-RU" dirty="0"/>
          </a:p>
        </p:txBody>
      </p:sp>
      <p:pic>
        <p:nvPicPr>
          <p:cNvPr id="4" name="Рисунок 3" descr="космос1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857232"/>
            <a:ext cx="42672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571480"/>
            <a:ext cx="335758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До сих пор людям известна жизнь в строгих границах планеты Земля. Тысячелетиями человек считал Землю своей единственной вселенной, где жизнь зародилась и когда-нибудь найдет свой конец. Как же поведет себя жизнь лицом к лицу со Вселенной, которая представляет собой природу как она есть, не искривленную в земном «зеркале»?</a:t>
            </a:r>
          </a:p>
          <a:p>
            <a:endParaRPr lang="ru-RU" dirty="0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3956819"/>
            <a:ext cx="4357718" cy="26001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космос1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428604"/>
            <a:ext cx="42672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">
              <a:schemeClr val="bg1"/>
            </a:gs>
            <a:gs pos="50000">
              <a:schemeClr val="bg1"/>
            </a:gs>
            <a:gs pos="100000">
              <a:srgbClr val="FFF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071546"/>
            <a:ext cx="571504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Звёзды, звёзды, с давних пор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Приковали вы навеки</a:t>
            </a:r>
          </a:p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Человека жадный взор.</a:t>
            </a:r>
          </a:p>
          <a:p>
            <a:endParaRPr lang="ru-RU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Рисунок18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586346"/>
            <a:ext cx="2500330" cy="2442983"/>
          </a:xfrm>
          <a:prstGeom prst="rect">
            <a:avLst/>
          </a:prstGeom>
        </p:spPr>
      </p:pic>
      <p:pic>
        <p:nvPicPr>
          <p:cNvPr id="6" name="Рисунок 5" descr="солнце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3100" y="214290"/>
            <a:ext cx="3390900" cy="32004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143372" y="4786322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Какими словами можно описать необъятное космическое пространство? И как изучить его?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5000" b="-3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4786322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Исследования, проводимые в космосе, позволяют расширить наши представления не только о Вселенной, о Солнечной системе, но и  о нашей собственной планете, понять наше место в этом мире.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428604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charset="0"/>
              </a:rPr>
              <a:t>Две вещи поражают нас больше всего - звезды над головой и совесть внутри нас …</a:t>
            </a:r>
          </a:p>
          <a:p>
            <a:pPr algn="r"/>
            <a:endParaRPr lang="ru-RU" sz="20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r>
              <a:rPr lang="ru-RU" sz="2000" b="1" dirty="0" smtClean="0">
                <a:solidFill>
                  <a:schemeClr val="bg1"/>
                </a:solidFill>
                <a:latin typeface="Arial" charset="0"/>
              </a:rPr>
              <a:t>Древняя мудрость</a:t>
            </a:r>
            <a:endParaRPr lang="ru-RU" sz="2000" b="1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4" name="Рисунок 3" descr="globe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2000240"/>
            <a:ext cx="2357454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285728"/>
            <a:ext cx="900115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Используемые источники:</a:t>
            </a:r>
          </a:p>
          <a:p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1. http://epizodsspace.narod.ru/bibl/borisenko/na_kosm/09.html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2. http://galspace.spb.ru/index69-2.html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3. http://www.fio.vrn.ru/2007/10/kosmos.htm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4. http://www.astronet.ru/db/msg/1165497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5. http://sc.m38.ru/dred-18qingorod-3-connect.html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6. http://news.bbc.co.uk/hi/russian/sci/tech/newsid_7630000/7630955.stm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7. Материалы сайта bbc.co.uk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8. http://loveoda.narod.ru/avtomat.html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142852"/>
            <a:ext cx="56436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6633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Космонавтика вчера,</a:t>
            </a:r>
            <a:endParaRPr lang="ru-RU" sz="5400" b="1" cap="none" spc="0" dirty="0">
              <a:ln w="12700">
                <a:solidFill>
                  <a:srgbClr val="6633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43570" y="2000240"/>
            <a:ext cx="2796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6633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сегодня,</a:t>
            </a:r>
            <a:endParaRPr lang="ru-RU" sz="5400" b="1" cap="none" spc="0" dirty="0">
              <a:ln w="12700">
                <a:solidFill>
                  <a:srgbClr val="6633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071810"/>
            <a:ext cx="27382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rgbClr val="6633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завтра…</a:t>
            </a:r>
            <a:endParaRPr lang="ru-RU" sz="5400" b="1" cap="none" spc="0" dirty="0">
              <a:ln w="12700">
                <a:solidFill>
                  <a:srgbClr val="6633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Рисунок 6" descr="spac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000372"/>
            <a:ext cx="3635007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Рисунок9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42852"/>
            <a:ext cx="2353545" cy="3143272"/>
          </a:xfrm>
          <a:prstGeom prst="rect">
            <a:avLst/>
          </a:prstGeom>
        </p:spPr>
      </p:pic>
      <p:pic>
        <p:nvPicPr>
          <p:cNvPr id="10" name="Рисунок 9" descr="лунатик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4143380"/>
            <a:ext cx="2976562" cy="2232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0000">
              <a:srgbClr val="FFDF85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66366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CC99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 все начиналось…</a:t>
            </a:r>
            <a:endParaRPr lang="ru-RU" sz="5400" b="1" cap="none" spc="0" dirty="0">
              <a:ln w="19050">
                <a:solidFill>
                  <a:schemeClr val="tx1"/>
                </a:solidFill>
                <a:prstDash val="solid"/>
              </a:ln>
              <a:solidFill>
                <a:srgbClr val="CC99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5072074"/>
            <a:ext cx="400052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Константин  Эдуардович  Циолковский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(1857-1935), русский ученый и изобретатель, основоположник современной космонавтики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4810" y="1928802"/>
            <a:ext cx="478634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Мы живем более жизнью космоса, 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Чем жизнью Земли, так как космос бесконечно 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Значительнее Земли по своему объему, массе, времени…</a:t>
            </a:r>
          </a:p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(К.Э.Циолковский)</a:t>
            </a:r>
          </a:p>
          <a:p>
            <a:endParaRPr lang="ru-RU" dirty="0"/>
          </a:p>
        </p:txBody>
      </p:sp>
      <p:pic>
        <p:nvPicPr>
          <p:cNvPr id="7" name="Рисунок 6" descr="Рисунок14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1214422"/>
            <a:ext cx="2714643" cy="3760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089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643446"/>
            <a:ext cx="73580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Сергей Павлович Королев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latin typeface="Arial" pitchFamily="34" charset="0"/>
                <a:cs typeface="Arial" pitchFamily="34" charset="0"/>
              </a:rPr>
              <a:t>(1906 -1966) - российский ученый и конструктор. Под его руководством были созданы баллистические и геофизические ракеты, первые искусственные спутники Земли, первые космические корабли, на которых впервые в истории совершены космический полет человека и выход человека в космос.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Рисунок15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85728"/>
            <a:ext cx="3270325" cy="43353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86314" y="3643314"/>
            <a:ext cx="40005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cap="small" dirty="0" smtClean="0">
                <a:latin typeface="Arial" pitchFamily="34" charset="0"/>
                <a:cs typeface="Arial" pitchFamily="34" charset="0"/>
              </a:rPr>
              <a:t>В Советском Союзе был запущен первый в истории</a:t>
            </a:r>
            <a:r>
              <a:rPr lang="en-US" sz="2000" b="1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cap="small" dirty="0" smtClean="0">
                <a:latin typeface="Arial" pitchFamily="34" charset="0"/>
                <a:cs typeface="Arial" pitchFamily="34" charset="0"/>
              </a:rPr>
              <a:t>человечества ИСЗ.  Спутник в виде шара диаметром 58 см и массой 83,6 кг и ракета-носитель двигались над Землей на высоте в несколько сотен километров.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357166"/>
            <a:ext cx="421484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4 октября 1957 года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22 ч 28 мин по московскому времени ярчайший всплеск света осветил ночную степь, и ракета с гулом ушла вверх. Ее факел постепенно слабел и скоро стал неразличим на фоне небесных светил. </a:t>
            </a:r>
          </a:p>
          <a:p>
            <a:endParaRPr lang="ru-RU" dirty="0"/>
          </a:p>
        </p:txBody>
      </p:sp>
      <p:pic>
        <p:nvPicPr>
          <p:cNvPr id="7" name="Рисунок 6" descr="Рисунок2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714752"/>
            <a:ext cx="3016760" cy="2262570"/>
          </a:xfrm>
          <a:prstGeom prst="rect">
            <a:avLst/>
          </a:prstGeom>
        </p:spPr>
      </p:pic>
      <p:pic>
        <p:nvPicPr>
          <p:cNvPr id="8" name="Рисунок 7" descr="космос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285728"/>
            <a:ext cx="40005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00562" y="857232"/>
            <a:ext cx="40005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 апреля 1961 года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 космодрома Байконур (СССР) осуществлен пуск ракеты-носителя, которая вывела на околоземную орбиту первый в мире пилотируемый корабль — «Восток». Космический корабль пилотировал советский космонавт </a:t>
            </a: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Юрий Гагарин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Полет продолжался 1 час 48 минут. 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09" y="428604"/>
            <a:ext cx="3338683" cy="4857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7752" y="928670"/>
            <a:ext cx="3714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 марта 1965 года Алексей Леонов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совершил первый в мире выход человека в открытый космос. Общая продолжительность пребывания космонавта в открытом космосе составила 20 минут.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Рисунок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928670"/>
            <a:ext cx="3964809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CB7"/>
            </a:gs>
            <a:gs pos="50000">
              <a:srgbClr val="FFECB7"/>
            </a:gs>
            <a:gs pos="100000">
              <a:srgbClr val="FFE08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0" y="142852"/>
            <a:ext cx="41434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 июля 1969 года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с космодрома Мыс Канаверал (США) осуществлен пуск ракеты-носителя, которая вывела на околоземную орбиту космический корабль «Аполлон-11».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20 июля на поверхность Луны в Море Спокойствия совершила посадку лунная кабина с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Армстронгом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Олдрином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на борту.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 июля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осуществлен выход космонавтов на поверхность Луны. Первым на лунную поверхность ступил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Нил </a:t>
            </a:r>
            <a:r>
              <a:rPr lang="ru-RU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Армстронг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Рисунок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786190"/>
            <a:ext cx="4100665" cy="2709368"/>
          </a:xfrm>
          <a:prstGeom prst="rect">
            <a:avLst/>
          </a:prstGeom>
        </p:spPr>
      </p:pic>
      <p:pic>
        <p:nvPicPr>
          <p:cNvPr id="7" name="Рисунок 6" descr="космос6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14290"/>
            <a:ext cx="4071966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914</Words>
  <PresentationFormat>Экран (4:3)</PresentationFormat>
  <Paragraphs>49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Долетим мы до   самого Солнца…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Долетим мы до самого Солнца…</dc:title>
  <cp:lastModifiedBy>Пользователь</cp:lastModifiedBy>
  <cp:revision>73</cp:revision>
  <dcterms:modified xsi:type="dcterms:W3CDTF">2011-04-03T16:52:51Z</dcterms:modified>
</cp:coreProperties>
</file>