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82" r:id="rId6"/>
    <p:sldId id="260" r:id="rId7"/>
    <p:sldId id="261" r:id="rId8"/>
    <p:sldId id="283" r:id="rId9"/>
    <p:sldId id="265" r:id="rId10"/>
    <p:sldId id="284" r:id="rId11"/>
    <p:sldId id="279" r:id="rId12"/>
    <p:sldId id="263" r:id="rId13"/>
    <p:sldId id="281" r:id="rId14"/>
  </p:sldIdLst>
  <p:sldSz cx="9144000" cy="5143500" type="screen16x9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Arial"/>
                <a:cs typeface="+mn-cs"/>
              </a:defRPr>
            </a:lvl1pPr>
          </a:lstStyle>
          <a:p>
            <a:pPr>
              <a:defRPr/>
            </a:pPr>
            <a:fld id="{C5CE4C16-E681-4577-A9E8-213EA7701FB9}" type="datetimeFigureOut">
              <a:rPr lang="ru-RU"/>
              <a:pPr>
                <a:defRPr/>
              </a:pPr>
              <a:t>21.09.2022</a:t>
            </a:fld>
            <a:endParaRPr lang="ru-RU">
              <a:latin typeface="Times New Roman"/>
              <a:ea typeface="+mn-ea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Arial"/>
                <a:cs typeface="+mn-cs"/>
              </a:defRPr>
            </a:lvl1pPr>
          </a:lstStyle>
          <a:p>
            <a:pPr>
              <a:defRPr/>
            </a:pPr>
            <a:fld id="{8DBE41C5-12BB-4E91-9C81-D9207A92FC90}" type="slidenum">
              <a:rPr lang="ru-RU"/>
              <a:pPr>
                <a:defRPr/>
              </a:pPr>
              <a:t>‹#›</a:t>
            </a:fld>
            <a:endParaRPr lang="ru-RU">
              <a:latin typeface="Times New Roman"/>
              <a:ea typeface="+mn-ea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325"/>
            <a:ext cx="8229600" cy="29829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Arial"/>
                <a:cs typeface="+mn-cs"/>
              </a:defRPr>
            </a:lvl1pPr>
          </a:lstStyle>
          <a:p>
            <a:pPr>
              <a:defRPr/>
            </a:pPr>
            <a:fld id="{EA3DCD65-5FD3-4AC9-B810-248FEEB65CBD}" type="datetimeFigureOut">
              <a:rPr lang="ru-RU"/>
              <a:pPr>
                <a:defRPr/>
              </a:pPr>
              <a:t>21.09.2022</a:t>
            </a:fld>
            <a:endParaRPr lang="ru-RU">
              <a:latin typeface="Times New Roman"/>
              <a:ea typeface="+mn-e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Arial"/>
                <a:cs typeface="+mn-cs"/>
              </a:defRPr>
            </a:lvl1pPr>
          </a:lstStyle>
          <a:p>
            <a:pPr>
              <a:defRPr/>
            </a:pPr>
            <a:fld id="{E232EBB3-7BF0-4970-A75E-945671AD0EBC}" type="slidenum">
              <a:rPr lang="ru-RU"/>
              <a:pPr>
                <a:defRPr/>
              </a:pPr>
              <a:t>‹#›</a:t>
            </a:fld>
            <a:endParaRPr lang="ru-RU">
              <a:latin typeface="Times New Roman"/>
              <a:ea typeface="+mn-ea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325"/>
            <a:ext cx="8229600" cy="29829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Arial"/>
                <a:cs typeface="+mn-cs"/>
              </a:defRPr>
            </a:lvl1pPr>
          </a:lstStyle>
          <a:p>
            <a:pPr>
              <a:defRPr/>
            </a:pPr>
            <a:fld id="{D0F451EF-441C-4FA5-AC3C-5F2851C2CC2D}" type="datetimeFigureOut">
              <a:rPr lang="ru-RU"/>
              <a:pPr>
                <a:defRPr/>
              </a:pPr>
              <a:t>21.09.2022</a:t>
            </a:fld>
            <a:endParaRPr lang="ru-RU">
              <a:latin typeface="Times New Roman"/>
              <a:ea typeface="+mn-e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Arial"/>
                <a:cs typeface="+mn-cs"/>
              </a:defRPr>
            </a:lvl1pPr>
          </a:lstStyle>
          <a:p>
            <a:pPr>
              <a:defRPr/>
            </a:pPr>
            <a:fld id="{ECB4B1F2-C498-4989-9D93-C357BFDA2B3C}" type="slidenum">
              <a:rPr lang="ru-RU"/>
              <a:pPr>
                <a:defRPr/>
              </a:pPr>
              <a:t>‹#›</a:t>
            </a:fld>
            <a:endParaRPr lang="ru-RU">
              <a:latin typeface="Times New Roman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d.rkn.gov.ru/cross-border-transmission/form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68313" y="1203325"/>
            <a:ext cx="8280400" cy="2039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1800"/>
              </a:spcBef>
            </a:pPr>
            <a:r>
              <a:rPr lang="ru-RU" sz="3200" b="1">
                <a:solidFill>
                  <a:srgbClr val="114A9F"/>
                </a:solidFill>
                <a:latin typeface="Arial Narrow" pitchFamily="34" charset="0"/>
              </a:rPr>
              <a:t>ИЗМЕНЕНИЕ ЗАКОНОДАТЕЛЬСТВА</a:t>
            </a:r>
            <a:r>
              <a:rPr lang="ru-RU"/>
              <a:t/>
            </a:r>
            <a:br>
              <a:rPr lang="ru-RU"/>
            </a:br>
            <a:r>
              <a:rPr lang="ru-RU" sz="3200" b="1">
                <a:solidFill>
                  <a:srgbClr val="114A9F"/>
                </a:solidFill>
                <a:latin typeface="Arial Narrow" pitchFamily="34" charset="0"/>
              </a:rPr>
              <a:t>О ПЕРСОНАЛЬНЫХ ДАННЫХ </a:t>
            </a:r>
            <a:endParaRPr lang="ru-RU" sz="3200"/>
          </a:p>
          <a:p>
            <a:pPr algn="ctr"/>
            <a:r>
              <a:rPr lang="ru-RU" sz="3200" b="1">
                <a:solidFill>
                  <a:srgbClr val="114A9F"/>
                </a:solidFill>
                <a:latin typeface="Arial Narrow" pitchFamily="34" charset="0"/>
                <a:cs typeface="Arial" charset="0"/>
              </a:rPr>
              <a:t> </a:t>
            </a:r>
            <a:endParaRPr lang="ru-RU" sz="3200"/>
          </a:p>
          <a:p>
            <a:pPr algn="ctr"/>
            <a:endParaRPr lang="ru-RU" sz="3200"/>
          </a:p>
        </p:txBody>
      </p:sp>
      <p:sp>
        <p:nvSpPr>
          <p:cNvPr id="124" name="CustomShape 2"/>
          <p:cNvSpPr/>
          <p:nvPr/>
        </p:nvSpPr>
        <p:spPr>
          <a:xfrm>
            <a:off x="4044950" y="4451350"/>
            <a:ext cx="1393825" cy="30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ru-RU" sz="1400" b="1">
                <a:solidFill>
                  <a:srgbClr val="22518A"/>
                </a:solidFill>
                <a:latin typeface="Arial Narrow" pitchFamily="34" charset="0"/>
              </a:rPr>
              <a:t>Ярославль, 2022</a:t>
            </a:r>
            <a:endParaRPr lang="ru-RU" sz="1400"/>
          </a:p>
        </p:txBody>
      </p:sp>
      <p:pic>
        <p:nvPicPr>
          <p:cNvPr id="4096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1228725" cy="8207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26" name="CustomShape 3"/>
          <p:cNvSpPr/>
          <p:nvPr/>
        </p:nvSpPr>
        <p:spPr>
          <a:xfrm>
            <a:off x="1403350" y="266700"/>
            <a:ext cx="6840538" cy="334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601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22518A"/>
                </a:solidFill>
                <a:latin typeface="Arial Narrow"/>
              </a:rPr>
              <a:t>УПРАВЛЕНИЕ РОСКОМНАДЗОРА ПО ЯРОСЛАВСКОЙ ОБЛАСТИ</a:t>
            </a:r>
            <a:endParaRPr lang="ru-RU" sz="1600" spc="-1"/>
          </a:p>
        </p:txBody>
      </p:sp>
      <p:sp>
        <p:nvSpPr>
          <p:cNvPr id="127" name="CustomShape 4"/>
          <p:cNvSpPr/>
          <p:nvPr/>
        </p:nvSpPr>
        <p:spPr>
          <a:xfrm>
            <a:off x="1403350" y="2932113"/>
            <a:ext cx="6419850" cy="12636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b="1">
                <a:solidFill>
                  <a:srgbClr val="22518A"/>
                </a:solidFill>
                <a:cs typeface="Arial" charset="0"/>
              </a:rPr>
              <a:t>И.о. руководителя Управления Роскомнадзора по Ярославской области</a:t>
            </a:r>
            <a:endParaRPr lang="ru-RU" sz="2000"/>
          </a:p>
          <a:p>
            <a:pPr algn="ctr">
              <a:spcBef>
                <a:spcPts val="600"/>
              </a:spcBef>
            </a:pPr>
            <a:r>
              <a:rPr lang="ru-RU" sz="2000" b="1">
                <a:solidFill>
                  <a:srgbClr val="22518A"/>
                </a:solidFill>
                <a:latin typeface="Arial Narrow" pitchFamily="34" charset="0"/>
              </a:rPr>
              <a:t>Сурова Татьяна Ринатовна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01600">
            <a:off x="4143375" y="3879850"/>
            <a:ext cx="1541463" cy="11572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87" name="CustomShape 1"/>
          <p:cNvSpPr/>
          <p:nvPr/>
        </p:nvSpPr>
        <p:spPr>
          <a:xfrm>
            <a:off x="0" y="0"/>
            <a:ext cx="7812000" cy="1063800"/>
          </a:xfrm>
          <a:prstGeom prst="homePlate">
            <a:avLst>
              <a:gd name="adj" fmla="val 50000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479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000000"/>
                </a:solidFill>
                <a:latin typeface="Arial Narrow"/>
              </a:rPr>
              <a:t>ОСУЩЕСТВЛЕНИЕ ВНУТРЕННЕГО КОНТРОЛЯ И (ИЛИ) АУДИТА СООТВЕТСТВИЯ ОБРАБОТКИ ПД ФЗ «О ПЕРСОНАЛЬНЫХ ДАННЫХ» ОТ 27.07.2006 № 152-ФЗ И ПРИНЯТЫМ В СООТВЕТСТВИИ С НИМ НПА, ТРЕБОВАНИЯМ К ЗАЩИТЕ ПД, ПОЛИТИКЕ ОПЕРАТОРА В ОТНОШЕНИИ ОБРАБОТКИ ПД, ЛОКАЛЬНЫМ АКТАМ ОПЕРАТОРА</a:t>
            </a:r>
            <a:endParaRPr lang="ru-RU" sz="1600" spc="-1"/>
          </a:p>
        </p:txBody>
      </p:sp>
      <p:sp>
        <p:nvSpPr>
          <p:cNvPr id="188" name="CustomShape 2"/>
          <p:cNvSpPr/>
          <p:nvPr/>
        </p:nvSpPr>
        <p:spPr>
          <a:xfrm>
            <a:off x="1116013" y="411163"/>
            <a:ext cx="7704137" cy="43561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16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>
                <a:solidFill>
                  <a:srgbClr val="000000"/>
                </a:solidFill>
                <a:latin typeface="Arial Narrow"/>
              </a:rPr>
              <a:t>разработать план проведения внутреннего контроля (с указанием периодичности проведения и перечня норм, которые необходимо проверить в ходе осуществления указанного мероприятия)</a:t>
            </a:r>
            <a:endParaRPr lang="ru-RU" spc="-1"/>
          </a:p>
          <a:p>
            <a:pPr marL="2160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/>
          </a:p>
          <a:p>
            <a:pPr marL="216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>
                <a:solidFill>
                  <a:srgbClr val="000000"/>
                </a:solidFill>
                <a:latin typeface="Arial Narrow"/>
              </a:rPr>
              <a:t>создать комиссию, которая будет осуществлять указанный контроль (или внутренний контроль осуществляет ответственный за организацию обработки)</a:t>
            </a:r>
            <a:endParaRPr lang="ru-RU" spc="-1"/>
          </a:p>
          <a:p>
            <a:pPr marL="2160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/>
          </a:p>
          <a:p>
            <a:pPr marL="216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>
                <a:solidFill>
                  <a:srgbClr val="000000"/>
                </a:solidFill>
                <a:latin typeface="Arial Narrow"/>
              </a:rPr>
              <a:t>результаты проведения внутреннего контроля необходимо оформлять актом</a:t>
            </a:r>
            <a:endParaRPr lang="ru-RU" spc="-1"/>
          </a:p>
        </p:txBody>
      </p:sp>
      <p:pic>
        <p:nvPicPr>
          <p:cNvPr id="471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1501775"/>
            <a:ext cx="474662" cy="396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71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2463800"/>
            <a:ext cx="473075" cy="3952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71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3375025"/>
            <a:ext cx="473075" cy="396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252413" y="1203325"/>
            <a:ext cx="8245475" cy="70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sz="4000" b="1">
                <a:solidFill>
                  <a:srgbClr val="2860A4"/>
                </a:solidFill>
                <a:latin typeface="Arial Narrow" pitchFamily="34" charset="0"/>
                <a:cs typeface="Arial" charset="0"/>
              </a:rPr>
              <a:t>СПАСИБО ЗА ВНИМАНИЕ!</a:t>
            </a:r>
            <a:endParaRPr lang="ru-RU" sz="4000"/>
          </a:p>
        </p:txBody>
      </p:sp>
      <p:sp>
        <p:nvSpPr>
          <p:cNvPr id="310" name="CustomShape 2"/>
          <p:cNvSpPr/>
          <p:nvPr/>
        </p:nvSpPr>
        <p:spPr>
          <a:xfrm>
            <a:off x="755650" y="2068513"/>
            <a:ext cx="7415213" cy="22780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endParaRPr lang="ru-RU" spc="-1"/>
          </a:p>
          <a:p>
            <a:pPr algn="ctr" fontAlgn="auto">
              <a:spcBef>
                <a:spcPts val="1001"/>
              </a:spcBef>
              <a:spcAft>
                <a:spcPts val="0"/>
              </a:spcAft>
              <a:defRPr/>
            </a:pPr>
            <a:r>
              <a:rPr lang="ru-RU" sz="2800" spc="-1">
                <a:solidFill>
                  <a:srgbClr val="2860A4"/>
                </a:solidFill>
                <a:latin typeface="Arial Narrow"/>
              </a:rPr>
              <a:t>Телефон (4852) 20-81-26</a:t>
            </a:r>
            <a:endParaRPr lang="ru-RU" sz="2800" spc="-1"/>
          </a:p>
          <a:p>
            <a:pPr algn="ctr" fontAlgn="auto">
              <a:spcBef>
                <a:spcPts val="1001"/>
              </a:spcBef>
              <a:spcAft>
                <a:spcPts val="0"/>
              </a:spcAft>
              <a:defRPr/>
            </a:pPr>
            <a:r>
              <a:rPr lang="ru-RU" sz="2800" spc="-1">
                <a:solidFill>
                  <a:srgbClr val="2860A4"/>
                </a:solidFill>
                <a:latin typeface="Arial Narrow"/>
              </a:rPr>
              <a:t>г. Ярославль, ул. Кирова, д. 7, каб. 8 </a:t>
            </a:r>
            <a:endParaRPr lang="ru-RU" sz="2800" spc="-1"/>
          </a:p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800" spc="-1">
                <a:solidFill>
                  <a:srgbClr val="2860A4"/>
                </a:solidFill>
                <a:latin typeface="Arial Narrow"/>
              </a:rPr>
              <a:t>(вход с Депутатского переулка) </a:t>
            </a:r>
            <a:endParaRPr lang="ru-RU" sz="2800" spc="-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16238" y="339725"/>
            <a:ext cx="5543550" cy="2016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1 сентября вступили  в силу изменения 152-ФЗ «О персональных данных»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116013" y="2447925"/>
            <a:ext cx="3600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Что изменилось в обработке персональных данных?</a:t>
            </a:r>
          </a:p>
        </p:txBody>
      </p:sp>
      <p:pic>
        <p:nvPicPr>
          <p:cNvPr id="4200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500313"/>
            <a:ext cx="336708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8" name="Picture 18" descr="1614558430_106-p-chelovechki-na-belom-fone-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4418" y="4083918"/>
            <a:ext cx="1059582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CustomShape 5"/>
          <p:cNvSpPr/>
          <p:nvPr/>
        </p:nvSpPr>
        <p:spPr>
          <a:xfrm>
            <a:off x="620734" y="1378603"/>
            <a:ext cx="7983667" cy="3074179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/>
          <a:lstStyle/>
          <a:p>
            <a:pPr algn="ctr">
              <a:buFontTx/>
              <a:buChar char="•"/>
            </a:pP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Бездействие субъекта запрещено считать подтверждением заключения договора оферты</a:t>
            </a:r>
          </a:p>
          <a:p>
            <a:pPr algn="ctr">
              <a:buFontTx/>
              <a:buChar char="•"/>
            </a:pPr>
            <a:endParaRPr lang="ru-RU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buFontTx/>
              <a:buChar char="•"/>
            </a:pP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Запрещается передача персональных данных неопределенному ругу лиц, в том числе для направления рекламы</a:t>
            </a:r>
          </a:p>
          <a:p>
            <a:pPr algn="ctr">
              <a:buFontTx/>
              <a:buChar char="•"/>
            </a:pPr>
            <a:endParaRPr lang="ru-RU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buFontTx/>
              <a:buChar char="•"/>
            </a:pP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Запрещается обработка персональных данных в целях, не связанных с предметом договора</a:t>
            </a:r>
          </a:p>
          <a:p>
            <a:pPr algn="ctr">
              <a:buFontTx/>
              <a:buChar char="•"/>
            </a:pPr>
            <a:endParaRPr lang="ru-RU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buFontTx/>
              <a:buChar char="•"/>
            </a:pPr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Запрещается бессрочная обработка персональных данных</a:t>
            </a:r>
            <a:endParaRPr lang="ru-RU" dirty="0"/>
          </a:p>
        </p:txBody>
      </p:sp>
      <p:sp>
        <p:nvSpPr>
          <p:cNvPr id="102417" name="AutoShape 17"/>
          <p:cNvSpPr>
            <a:spLocks noChangeArrowheads="1"/>
          </p:cNvSpPr>
          <p:nvPr/>
        </p:nvSpPr>
        <p:spPr bwMode="auto">
          <a:xfrm>
            <a:off x="250825" y="339725"/>
            <a:ext cx="8713788" cy="936625"/>
          </a:xfrm>
          <a:prstGeom prst="downArrowCallout">
            <a:avLst>
              <a:gd name="adj1" fmla="val 232585"/>
              <a:gd name="adj2" fmla="val 232585"/>
              <a:gd name="adj3" fmla="val 16667"/>
              <a:gd name="adj4" fmla="val 6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u="sng">
                <a:solidFill>
                  <a:srgbClr val="000000"/>
                </a:solidFill>
              </a:rPr>
              <a:t>Обработка данных для целей договора</a:t>
            </a:r>
            <a:endParaRPr lang="ru-RU" sz="2400"/>
          </a:p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2"/>
          <p:cNvSpPr/>
          <p:nvPr/>
        </p:nvSpPr>
        <p:spPr>
          <a:xfrm>
            <a:off x="63752" y="949643"/>
            <a:ext cx="3888001" cy="1151639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/>
          <a:lstStyle/>
          <a:p>
            <a:pPr algn="ctr"/>
            <a:r>
              <a:rPr lang="ru-RU" sz="2000" b="1" u="sng">
                <a:solidFill>
                  <a:srgbClr val="000000"/>
                </a:solidFill>
                <a:latin typeface="Arial Narrow" pitchFamily="34" charset="0"/>
              </a:rPr>
              <a:t>Уведоление Роскомнадзора об инцидентах (утечках)</a:t>
            </a:r>
            <a:endParaRPr lang="ru-RU" sz="2000"/>
          </a:p>
        </p:txBody>
      </p:sp>
      <p:sp>
        <p:nvSpPr>
          <p:cNvPr id="165" name="CustomShape 3"/>
          <p:cNvSpPr/>
          <p:nvPr/>
        </p:nvSpPr>
        <p:spPr>
          <a:xfrm>
            <a:off x="4273350" y="1673742"/>
            <a:ext cx="431640" cy="35964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4861683" y="460403"/>
            <a:ext cx="3820322" cy="1032587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Оператор обязан сообщить об утечке в течение 24 часов</a:t>
            </a:r>
            <a:endParaRPr lang="ru-RU"/>
          </a:p>
        </p:txBody>
      </p:sp>
      <p:sp>
        <p:nvSpPr>
          <p:cNvPr id="167" name="CustomShape 5"/>
          <p:cNvSpPr/>
          <p:nvPr/>
        </p:nvSpPr>
        <p:spPr>
          <a:xfrm>
            <a:off x="4772446" y="1961477"/>
            <a:ext cx="4051534" cy="1728001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cs typeface="Arial" charset="0"/>
              </a:rPr>
              <a:t>Оператор обязан сообщить о результатах расследования утечки данных в течение 72 часов</a:t>
            </a:r>
          </a:p>
        </p:txBody>
      </p:sp>
      <p:pic>
        <p:nvPicPr>
          <p:cNvPr id="44047" name="Picture 15" descr="425_17da7a656beed2c4e7663768c30b42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355850"/>
            <a:ext cx="30241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71238" y="233880"/>
            <a:ext cx="3942250" cy="935640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  <a:latin typeface="Arial Narrow" pitchFamily="34" charset="0"/>
              </a:rPr>
              <a:t>Требуется уведомление Роскомнадзора</a:t>
            </a:r>
            <a:endParaRPr lang="ru-RU"/>
          </a:p>
        </p:txBody>
      </p:sp>
      <p:sp>
        <p:nvSpPr>
          <p:cNvPr id="169" name="CustomShape 2"/>
          <p:cNvSpPr/>
          <p:nvPr/>
        </p:nvSpPr>
        <p:spPr>
          <a:xfrm>
            <a:off x="4731395" y="233880"/>
            <a:ext cx="4366900" cy="935640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6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Не требуется уведомление Роскомнадзора</a:t>
            </a:r>
            <a:endParaRPr lang="ru-RU" b="1">
              <a:cs typeface="Arial" charset="0"/>
            </a:endParaRPr>
          </a:p>
          <a:p>
            <a:pPr algn="ctr">
              <a:spcBef>
                <a:spcPts val="600"/>
              </a:spcBef>
            </a:pPr>
            <a:endParaRPr lang="ru-RU" b="1"/>
          </a:p>
          <a:p>
            <a:pPr algn="ctr">
              <a:spcBef>
                <a:spcPts val="600"/>
              </a:spcBef>
            </a:pPr>
            <a:endParaRPr lang="ru-RU" b="1"/>
          </a:p>
        </p:txBody>
      </p:sp>
      <p:sp>
        <p:nvSpPr>
          <p:cNvPr id="2" name="CustomShape 1"/>
          <p:cNvSpPr/>
          <p:nvPr/>
        </p:nvSpPr>
        <p:spPr>
          <a:xfrm>
            <a:off x="71238" y="233880"/>
            <a:ext cx="3942250" cy="935640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600"/>
              </a:spcBef>
            </a:pPr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Требуется уведомление Роскомнадзора</a:t>
            </a:r>
            <a:endParaRPr lang="ru-RU" b="1"/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0" y="1924050"/>
            <a:ext cx="42116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Выявлено неправомерное копирование базы данных</a:t>
            </a:r>
          </a:p>
          <a:p>
            <a:pPr>
              <a:buFontTx/>
              <a:buChar char="•"/>
            </a:pPr>
            <a:endParaRPr lang="ru-RU">
              <a:solidFill>
                <a:srgbClr val="000000"/>
              </a:solidFill>
            </a:endParaRPr>
          </a:p>
          <a:p>
            <a:pPr algn="ctr"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Копия базы данных доступна в Интернете</a:t>
            </a:r>
          </a:p>
          <a:p>
            <a:pPr algn="ctr">
              <a:buFontTx/>
              <a:buChar char="•"/>
            </a:pPr>
            <a:endParaRPr lang="ru-RU">
              <a:solidFill>
                <a:srgbClr val="000000"/>
              </a:solidFill>
            </a:endParaRPr>
          </a:p>
          <a:p>
            <a:pPr algn="ctr">
              <a:buFontTx/>
              <a:buChar char="•"/>
            </a:pPr>
            <a:r>
              <a:rPr lang="ru-RU"/>
              <a:t>Поступило сообщение с угрозой раскрытия базы данных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643438" y="1924050"/>
            <a:ext cx="42116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Случайное уничтожение базы данных внутренним пользователям</a:t>
            </a:r>
          </a:p>
          <a:p>
            <a:pPr>
              <a:buFontTx/>
              <a:buChar char="•"/>
            </a:pPr>
            <a:endParaRPr lang="ru-RU">
              <a:solidFill>
                <a:srgbClr val="000000"/>
              </a:solidFill>
            </a:endParaRPr>
          </a:p>
          <a:p>
            <a:pPr algn="ctr"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Подозрительная активность пользователя системы</a:t>
            </a:r>
          </a:p>
          <a:p>
            <a:pPr algn="ctr">
              <a:buFontTx/>
              <a:buChar char="•"/>
            </a:pPr>
            <a:endParaRPr lang="ru-RU">
              <a:solidFill>
                <a:srgbClr val="000000"/>
              </a:solidFill>
            </a:endParaRPr>
          </a:p>
          <a:p>
            <a:pPr algn="ctr">
              <a:buFontTx/>
              <a:buChar char="•"/>
            </a:pPr>
            <a:r>
              <a:rPr lang="ru-RU"/>
              <a:t>НСД внутреннего пользователя к базе данных без копирования</a:t>
            </a:r>
          </a:p>
        </p:txBody>
      </p:sp>
      <p:pic>
        <p:nvPicPr>
          <p:cNvPr id="45092" name="Picture 36" descr="che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76350"/>
            <a:ext cx="746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3" name="Picture 37" descr="m1000x10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203325"/>
            <a:ext cx="7508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2"/>
          <p:cNvSpPr/>
          <p:nvPr/>
        </p:nvSpPr>
        <p:spPr>
          <a:xfrm>
            <a:off x="68683" y="475291"/>
            <a:ext cx="3074631" cy="1234053"/>
          </a:xfrm>
          <a:prstGeom prst="rightArrowCallout">
            <a:avLst>
              <a:gd name="adj1" fmla="val 44603"/>
              <a:gd name="adj2" fmla="val 38069"/>
              <a:gd name="adj3" fmla="val 22822"/>
              <a:gd name="adj4" fmla="val 87991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/>
          <a:lstStyle/>
          <a:p>
            <a:pPr algn="ctr"/>
            <a:r>
              <a:rPr lang="ru-RU" sz="2000" b="1" u="sng">
                <a:solidFill>
                  <a:srgbClr val="000000"/>
                </a:solidFill>
                <a:latin typeface="Arial Narrow" pitchFamily="34" charset="0"/>
              </a:rPr>
              <a:t>Запрет понуждения к сдаче биометрии</a:t>
            </a:r>
            <a:endParaRPr lang="ru-RU" sz="2000"/>
          </a:p>
        </p:txBody>
      </p:sp>
      <p:sp>
        <p:nvSpPr>
          <p:cNvPr id="132" name="CustomShape 3"/>
          <p:cNvSpPr/>
          <p:nvPr/>
        </p:nvSpPr>
        <p:spPr>
          <a:xfrm>
            <a:off x="3259562" y="155495"/>
            <a:ext cx="5832360" cy="1051686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Субъект не обязан представлять биометрию для заключения договора</a:t>
            </a:r>
            <a:endParaRPr lang="ru-RU" dirty="0"/>
          </a:p>
        </p:txBody>
      </p:sp>
      <p:sp>
        <p:nvSpPr>
          <p:cNvPr id="2" name="CustomShape 3"/>
          <p:cNvSpPr/>
          <p:nvPr/>
        </p:nvSpPr>
        <p:spPr>
          <a:xfrm>
            <a:off x="3259562" y="3916118"/>
            <a:ext cx="5832360" cy="1151639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Запрещено отказывать в услуге, если субъект не предоставил биометрию и не подписал согласие</a:t>
            </a:r>
            <a:endParaRPr lang="ru-RU" dirty="0"/>
          </a:p>
        </p:txBody>
      </p:sp>
      <p:sp>
        <p:nvSpPr>
          <p:cNvPr id="3" name="CustomShape 3"/>
          <p:cNvSpPr/>
          <p:nvPr/>
        </p:nvSpPr>
        <p:spPr>
          <a:xfrm>
            <a:off x="3259562" y="2606430"/>
            <a:ext cx="5832360" cy="1151640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 Narrow" pitchFamily="34" charset="0"/>
              </a:rPr>
              <a:t>Согласие должно быть получено добровольно</a:t>
            </a:r>
            <a:endParaRPr lang="ru-RU" dirty="0"/>
          </a:p>
        </p:txBody>
      </p:sp>
      <p:sp>
        <p:nvSpPr>
          <p:cNvPr id="4" name="CustomShape 3"/>
          <p:cNvSpPr/>
          <p:nvPr/>
        </p:nvSpPr>
        <p:spPr>
          <a:xfrm>
            <a:off x="3259562" y="1311030"/>
            <a:ext cx="5832360" cy="1151640"/>
          </a:xfrm>
          <a:prstGeom prst="roundRect">
            <a:avLst>
              <a:gd name="adj" fmla="val 16667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/>
          <a:lstStyle/>
          <a:p>
            <a:pPr algn="ctr"/>
            <a:r>
              <a:rPr lang="ru-RU" b="1" dirty="0">
                <a:latin typeface="Arial Narrow" pitchFamily="34" charset="0"/>
                <a:cs typeface="Arial" charset="0"/>
              </a:rPr>
              <a:t>Согласие субъекта в письменной форме </a:t>
            </a:r>
          </a:p>
          <a:p>
            <a:pPr algn="ctr"/>
            <a:r>
              <a:rPr lang="ru-RU" b="1" i="1" dirty="0">
                <a:latin typeface="Arial Narrow" pitchFamily="34" charset="0"/>
                <a:cs typeface="Arial" charset="0"/>
              </a:rPr>
              <a:t>(ч. 4 ст. 9 ФЗ № 152)</a:t>
            </a:r>
          </a:p>
        </p:txBody>
      </p:sp>
      <p:pic>
        <p:nvPicPr>
          <p:cNvPr id="103452" name="Picture 28" descr="do-biometric-technologies-pose-a-threat-to-consumer-priva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24050"/>
            <a:ext cx="2591841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52810" y="791495"/>
            <a:ext cx="4369449" cy="3364431"/>
          </a:xfrm>
          <a:prstGeom prst="rect">
            <a:avLst/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600"/>
              </a:spcBef>
            </a:pPr>
            <a:r>
              <a:rPr lang="ru-RU" dirty="0">
                <a:cs typeface="Arial" charset="0"/>
              </a:rPr>
              <a:t>Теперь операторы должны уведомлять </a:t>
            </a:r>
            <a:r>
              <a:rPr lang="ru-RU" dirty="0" err="1">
                <a:cs typeface="Arial" charset="0"/>
              </a:rPr>
              <a:t>Роскомнадзор</a:t>
            </a:r>
            <a:r>
              <a:rPr lang="ru-RU" dirty="0">
                <a:cs typeface="Arial" charset="0"/>
              </a:rPr>
              <a:t> о начале или осуществлении любой обработки персональных данных </a:t>
            </a:r>
            <a:r>
              <a:rPr lang="ru-RU" b="1" dirty="0">
                <a:solidFill>
                  <a:schemeClr val="accent2"/>
                </a:solidFill>
                <a:cs typeface="Arial" charset="0"/>
              </a:rPr>
              <a:t>за исключением случаев</a:t>
            </a:r>
            <a:r>
              <a:rPr lang="ru-RU" dirty="0">
                <a:cs typeface="Arial" charset="0"/>
              </a:rPr>
              <a:t>, когда данные обрабатываются в целях защиты безопасности государства и общественного порядка, транспортной </a:t>
            </a:r>
            <a:r>
              <a:rPr lang="ru-RU" dirty="0" smtClean="0">
                <a:cs typeface="Arial" charset="0"/>
              </a:rPr>
              <a:t>безопасности</a:t>
            </a:r>
            <a:endParaRPr lang="ru-RU" b="1" dirty="0">
              <a:cs typeface="Arial" charset="0"/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109538" y="55563"/>
            <a:ext cx="8100000" cy="638999"/>
          </a:xfrm>
          <a:prstGeom prst="homePlate">
            <a:avLst>
              <a:gd name="adj" fmla="val 50000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>
                <a:solidFill>
                  <a:srgbClr val="000000"/>
                </a:solidFill>
                <a:latin typeface="Arial Narrow"/>
              </a:rPr>
              <a:t>УВЕДОМЛЕНИЕ ОБ ОБРАБОТКЕ (О НАМЕРЕНИИ ОСУЩЕСТВЛЯТЬ ОБРАБОТКУ) ПЕРСОНАЛЬНЫХ ДАННЫХ</a:t>
            </a:r>
            <a:endParaRPr lang="ru-RU" spc="-1"/>
          </a:p>
        </p:txBody>
      </p:sp>
      <p:sp>
        <p:nvSpPr>
          <p:cNvPr id="207" name="CustomShape 8"/>
          <p:cNvSpPr/>
          <p:nvPr/>
        </p:nvSpPr>
        <p:spPr>
          <a:xfrm>
            <a:off x="5508625" y="2284413"/>
            <a:ext cx="3452813" cy="36353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spc="-1">
                <a:solidFill>
                  <a:srgbClr val="0033CC"/>
                </a:solidFill>
                <a:latin typeface="Times New Roman"/>
              </a:rPr>
              <a:t>https://76.rkn.gov.ru</a:t>
            </a:r>
            <a:endParaRPr lang="ru-RU" sz="2400" spc="-1"/>
          </a:p>
        </p:txBody>
      </p:sp>
      <p:sp>
        <p:nvSpPr>
          <p:cNvPr id="208" name="CustomShape 9"/>
          <p:cNvSpPr/>
          <p:nvPr/>
        </p:nvSpPr>
        <p:spPr>
          <a:xfrm>
            <a:off x="5364163" y="2787650"/>
            <a:ext cx="3417887" cy="18684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000000"/>
                </a:solidFill>
                <a:latin typeface="Arial Narrow"/>
              </a:rPr>
              <a:t>1. В меню слева выбрать раздел «Персональные данные» и подраздел «Реестр операторов персональных данных»</a:t>
            </a:r>
            <a:endParaRPr lang="ru-RU" sz="1600" spc="-1"/>
          </a:p>
          <a:p>
            <a:pPr marL="609480"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000000"/>
                </a:solidFill>
                <a:latin typeface="Arial Narrow"/>
              </a:rPr>
              <a:t>2. Справа нажать «Поиск в реестре операторов персональных данных»</a:t>
            </a:r>
            <a:endParaRPr lang="ru-RU" sz="1600" spc="-1"/>
          </a:p>
        </p:txBody>
      </p:sp>
      <p:sp>
        <p:nvSpPr>
          <p:cNvPr id="209" name="CustomShape 10"/>
          <p:cNvSpPr/>
          <p:nvPr/>
        </p:nvSpPr>
        <p:spPr>
          <a:xfrm>
            <a:off x="5795963" y="842963"/>
            <a:ext cx="3024187" cy="936625"/>
          </a:xfrm>
          <a:prstGeom prst="rect">
            <a:avLst/>
          </a:prstGeom>
          <a:ln>
            <a:solidFill>
              <a:srgbClr val="B8E8F2"/>
            </a:solidFill>
            <a:custDash>
              <a:ds d="400000" sp="300000"/>
            </a:custDash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 marL="342900" indent="-339725" algn="ctr">
              <a:spcBef>
                <a:spcPts val="400"/>
              </a:spcBef>
              <a:buClr>
                <a:srgbClr val="00007D"/>
              </a:buClr>
              <a:buFont typeface="Symbol" pitchFamily="18" charset="2"/>
              <a:buNone/>
            </a:pPr>
            <a:r>
              <a:rPr lang="ru-RU" sz="1600" b="1">
                <a:solidFill>
                  <a:srgbClr val="000000"/>
                </a:solidFill>
                <a:latin typeface="Arial Narrow" pitchFamily="34" charset="0"/>
              </a:rPr>
              <a:t>          Как понять</a:t>
            </a:r>
            <a:r>
              <a:rPr lang="ru-RU"/>
              <a:t/>
            </a:r>
            <a:br>
              <a:rPr lang="ru-RU"/>
            </a:br>
            <a:r>
              <a:rPr lang="ru-RU" sz="1600" b="1">
                <a:solidFill>
                  <a:srgbClr val="000000"/>
                </a:solidFill>
                <a:latin typeface="Arial Narrow" pitchFamily="34" charset="0"/>
              </a:rPr>
              <a:t>зарегистрирована ли организация в Реестре?</a:t>
            </a:r>
            <a:endParaRPr lang="ru-RU" sz="1600"/>
          </a:p>
        </p:txBody>
      </p:sp>
      <p:sp>
        <p:nvSpPr>
          <p:cNvPr id="210" name="CustomShape 11"/>
          <p:cNvSpPr/>
          <p:nvPr/>
        </p:nvSpPr>
        <p:spPr>
          <a:xfrm rot="5400000">
            <a:off x="7299820" y="1961677"/>
            <a:ext cx="359640" cy="21564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pic>
        <p:nvPicPr>
          <p:cNvPr id="49176" name="Picture 2" descr="G:\к презентации\letter_business_letter_contract_agreement_treaty_pact_write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7788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72498" y="1207234"/>
            <a:ext cx="3841359" cy="1690889"/>
          </a:xfrm>
          <a:prstGeom prst="rect">
            <a:avLst/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600"/>
              </a:spcBef>
            </a:pPr>
            <a:r>
              <a:rPr lang="ru-RU" dirty="0">
                <a:cs typeface="Arial" charset="0"/>
              </a:rPr>
              <a:t> Оператор обязан направить в </a:t>
            </a:r>
            <a:r>
              <a:rPr lang="ru-RU" dirty="0" err="1">
                <a:cs typeface="Arial" charset="0"/>
              </a:rPr>
              <a:t>Роскомнадзор</a:t>
            </a:r>
            <a:r>
              <a:rPr lang="ru-RU" dirty="0">
                <a:cs typeface="Arial" charset="0"/>
              </a:rPr>
              <a:t> уведомление о трансграничной передаче</a:t>
            </a:r>
            <a:r>
              <a:rPr lang="ru-RU" b="1" dirty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через </a:t>
            </a:r>
            <a:r>
              <a:rPr lang="ru-RU" dirty="0">
                <a:cs typeface="Arial" charset="0"/>
                <a:hlinkClick r:id="rId2"/>
              </a:rPr>
              <a:t>Портал персональных данных </a:t>
            </a:r>
            <a:r>
              <a:rPr lang="ru-RU" dirty="0" err="1">
                <a:cs typeface="Arial" charset="0"/>
                <a:hlinkClick r:id="rId2"/>
              </a:rPr>
              <a:t>Роскомнадзора</a:t>
            </a:r>
            <a:r>
              <a:rPr lang="ru-RU" dirty="0">
                <a:cs typeface="Arial" charset="0"/>
              </a:rPr>
              <a:t> или в письменном виде</a:t>
            </a:r>
            <a:r>
              <a:rPr lang="ru-RU" b="1" dirty="0">
                <a:cs typeface="Arial" charset="0"/>
              </a:rPr>
              <a:t> </a:t>
            </a:r>
          </a:p>
        </p:txBody>
      </p:sp>
      <p:sp>
        <p:nvSpPr>
          <p:cNvPr id="204" name="CustomShape 5"/>
          <p:cNvSpPr/>
          <p:nvPr/>
        </p:nvSpPr>
        <p:spPr>
          <a:xfrm>
            <a:off x="109538" y="55563"/>
            <a:ext cx="8100000" cy="638999"/>
          </a:xfrm>
          <a:prstGeom prst="homePlate">
            <a:avLst>
              <a:gd name="adj" fmla="val 50000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r>
              <a:rPr lang="ru-RU" b="1">
                <a:cs typeface="Arial" charset="0"/>
              </a:rPr>
              <a:t>Трансграничная передача персональных данных</a:t>
            </a:r>
          </a:p>
        </p:txBody>
      </p:sp>
      <p:sp>
        <p:nvSpPr>
          <p:cNvPr id="2" name="CustomShape 1"/>
          <p:cNvSpPr/>
          <p:nvPr/>
        </p:nvSpPr>
        <p:spPr>
          <a:xfrm>
            <a:off x="5136664" y="1272919"/>
            <a:ext cx="3561148" cy="1561815"/>
          </a:xfrm>
          <a:prstGeom prst="rect">
            <a:avLst/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600"/>
              </a:spcBef>
            </a:pPr>
            <a:r>
              <a:rPr lang="ru-RU">
                <a:cs typeface="Arial" charset="0"/>
              </a:rPr>
              <a:t> Предоставить в Роскомнадзор правовые основания для обработки персональных данных в соответствии со ст. 6 152-ФЗ</a:t>
            </a:r>
            <a:r>
              <a:rPr lang="ru-RU" b="1">
                <a:cs typeface="Arial" charset="0"/>
              </a:rPr>
              <a:t> </a:t>
            </a:r>
          </a:p>
        </p:txBody>
      </p:sp>
      <p:grpSp>
        <p:nvGrpSpPr>
          <p:cNvPr id="165" name="CustomShape 3"/>
          <p:cNvGrpSpPr>
            <a:grpSpLocks/>
          </p:cNvGrpSpPr>
          <p:nvPr/>
        </p:nvGrpSpPr>
        <p:grpSpPr bwMode="auto">
          <a:xfrm rot="5400000">
            <a:off x="1763973" y="699828"/>
            <a:ext cx="503510" cy="504031"/>
            <a:chOff x="2569" y="507"/>
            <a:chExt cx="346" cy="296"/>
          </a:xfrm>
        </p:grpSpPr>
        <p:pic>
          <p:nvPicPr>
            <p:cNvPr id="144404" name="CustomShap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9" y="507"/>
              <a:ext cx="346" cy="296"/>
            </a:xfrm>
            <a:prstGeom prst="rect">
              <a:avLst/>
            </a:prstGeom>
            <a:noFill/>
          </p:spPr>
        </p:pic>
        <p:sp>
          <p:nvSpPr>
            <p:cNvPr id="144405" name="Text Box 21"/>
            <p:cNvSpPr txBox="1">
              <a:spLocks noChangeArrowheads="1"/>
            </p:cNvSpPr>
            <p:nvPr/>
          </p:nvSpPr>
          <p:spPr bwMode="auto">
            <a:xfrm>
              <a:off x="2608" y="588"/>
              <a:ext cx="21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</p:grpSp>
      <p:grpSp>
        <p:nvGrpSpPr>
          <p:cNvPr id="3" name="CustomShape 3"/>
          <p:cNvGrpSpPr>
            <a:grpSpLocks/>
          </p:cNvGrpSpPr>
          <p:nvPr/>
        </p:nvGrpSpPr>
        <p:grpSpPr bwMode="auto">
          <a:xfrm rot="5400000">
            <a:off x="6619875" y="739776"/>
            <a:ext cx="549275" cy="469900"/>
            <a:chOff x="2569" y="507"/>
            <a:chExt cx="346" cy="296"/>
          </a:xfrm>
        </p:grpSpPr>
        <p:pic>
          <p:nvPicPr>
            <p:cNvPr id="144410" name="CustomShap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9" y="507"/>
              <a:ext cx="346" cy="296"/>
            </a:xfrm>
            <a:prstGeom prst="rect">
              <a:avLst/>
            </a:prstGeom>
            <a:noFill/>
          </p:spPr>
        </p:pic>
        <p:sp>
          <p:nvSpPr>
            <p:cNvPr id="144411" name="Text Box 27"/>
            <p:cNvSpPr txBox="1">
              <a:spLocks noChangeArrowheads="1"/>
            </p:cNvSpPr>
            <p:nvPr/>
          </p:nvSpPr>
          <p:spPr bwMode="auto">
            <a:xfrm>
              <a:off x="2608" y="588"/>
              <a:ext cx="21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</p:grp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3348038" y="3219450"/>
            <a:ext cx="2693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Что делать не нужно?</a:t>
            </a:r>
          </a:p>
        </p:txBody>
      </p:sp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0" y="3723878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Приостанавливать деятельность на время рассмотрения уведомления </a:t>
            </a:r>
            <a:r>
              <a:rPr lang="ru-RU" dirty="0" err="1"/>
              <a:t>Роскомнадзором</a:t>
            </a:r>
            <a:endParaRPr lang="ru-RU" dirty="0"/>
          </a:p>
        </p:txBody>
      </p:sp>
      <p:pic>
        <p:nvPicPr>
          <p:cNvPr id="144415" name="Picture 2" descr="F:\Картинки для презентаций\201603220912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219822"/>
            <a:ext cx="10810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252413" y="1203325"/>
            <a:ext cx="8245475" cy="70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2"/>
          <p:cNvSpPr/>
          <p:nvPr/>
        </p:nvSpPr>
        <p:spPr>
          <a:xfrm>
            <a:off x="755650" y="2066925"/>
            <a:ext cx="7415213" cy="22780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endParaRPr lang="ru-RU" spc="-1"/>
          </a:p>
          <a:p>
            <a:pPr algn="ctr" fontAlgn="auto">
              <a:spcBef>
                <a:spcPts val="1001"/>
              </a:spcBef>
              <a:spcAft>
                <a:spcPts val="0"/>
              </a:spcAft>
              <a:defRPr/>
            </a:pPr>
            <a:endParaRPr lang="ru-RU" spc="-1"/>
          </a:p>
        </p:txBody>
      </p:sp>
      <p:sp>
        <p:nvSpPr>
          <p:cNvPr id="301" name="TextShape 4"/>
          <p:cNvSpPr txBox="1"/>
          <p:nvPr/>
        </p:nvSpPr>
        <p:spPr>
          <a:xfrm>
            <a:off x="611188" y="627063"/>
            <a:ext cx="7272337" cy="941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ru-RU" sz="2000">
              <a:ea typeface="WenQuanYi Zen Hei Sharp"/>
              <a:cs typeface="WenQuanYi Zen Hei Sharp"/>
            </a:endParaRPr>
          </a:p>
        </p:txBody>
      </p:sp>
      <p:sp>
        <p:nvSpPr>
          <p:cNvPr id="302" name="CustomShape 5"/>
          <p:cNvSpPr/>
          <p:nvPr/>
        </p:nvSpPr>
        <p:spPr>
          <a:xfrm rot="10800000" flipV="1">
            <a:off x="3995738" y="2355850"/>
            <a:ext cx="4392612" cy="1312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just"/>
            <a:endParaRPr lang="ru-RU" sz="2000">
              <a:ea typeface="WenQuanYi Zen Hei Sharp"/>
              <a:cs typeface="WenQuanYi Zen Hei Sharp"/>
            </a:endParaRPr>
          </a:p>
        </p:txBody>
      </p:sp>
      <p:pic>
        <p:nvPicPr>
          <p:cNvPr id="62470" name="Изображение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435846"/>
            <a:ext cx="2123728" cy="13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" name="CustomShape 5"/>
          <p:cNvSpPr/>
          <p:nvPr/>
        </p:nvSpPr>
        <p:spPr>
          <a:xfrm>
            <a:off x="109538" y="55563"/>
            <a:ext cx="8100000" cy="638999"/>
          </a:xfrm>
          <a:prstGeom prst="homePlate">
            <a:avLst>
              <a:gd name="adj" fmla="val 50000"/>
            </a:avLst>
          </a:prstGeom>
          <a:solidFill>
            <a:srgbClr val="B8E8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r>
              <a:rPr lang="ru-RU" b="1" dirty="0">
                <a:cs typeface="Arial" charset="0"/>
              </a:rPr>
              <a:t>Особенности обработки ПД, разрешенных субъектом ПД для распространения</a:t>
            </a:r>
            <a:r>
              <a:rPr lang="ru-RU" dirty="0">
                <a:cs typeface="Arial" charset="0"/>
              </a:rPr>
              <a:t> 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95288" y="1276350"/>
            <a:ext cx="82089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/>
              <a:t>Требования, установленные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ст. 10.1 152-ФЗ не распространяются на обработку ПД федеральными и региональными органами исполнительной власти, а также органами 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местного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самоуправления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1 сентября 2022 указанные требования не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распространяются также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организации, подведомственные региональным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муниципальным органам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(ч. 15 ст. 10.1  </a:t>
            </a:r>
            <a:r>
              <a:rPr lang="ru-RU" i="1" dirty="0"/>
              <a:t>152-ФЗ)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435</Words>
  <Application>Microsoft Office PowerPoint</Application>
  <PresentationFormat>Экран (16:9)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Завьялова</dc:creator>
  <cp:lastModifiedBy>Лариса Завьялова</cp:lastModifiedBy>
  <cp:revision>15</cp:revision>
  <dcterms:modified xsi:type="dcterms:W3CDTF">2022-09-21T15:00:04Z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2</vt:i4>
  </property>
  <property fmtid="{D5CDD505-2E9C-101B-9397-08002B2CF9AE}" pid="6" name="Notes">
    <vt:i4>31</vt:i4>
  </property>
  <property fmtid="{D5CDD505-2E9C-101B-9397-08002B2CF9AE}" pid="7" name="PresentationFormat">
    <vt:lpwstr>On-screen Show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31</vt:i4>
  </property>
</Properties>
</file>